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5" r:id="rId5"/>
    <p:sldMasterId id="2147483794" r:id="rId6"/>
  </p:sldMasterIdLst>
  <p:notesMasterIdLst>
    <p:notesMasterId r:id="rId39"/>
  </p:notesMasterIdLst>
  <p:handoutMasterIdLst>
    <p:handoutMasterId r:id="rId40"/>
  </p:handoutMasterIdLst>
  <p:sldIdLst>
    <p:sldId id="256" r:id="rId7"/>
    <p:sldId id="355" r:id="rId8"/>
    <p:sldId id="324" r:id="rId9"/>
    <p:sldId id="399" r:id="rId10"/>
    <p:sldId id="353" r:id="rId11"/>
    <p:sldId id="444" r:id="rId12"/>
    <p:sldId id="380" r:id="rId13"/>
    <p:sldId id="460" r:id="rId14"/>
    <p:sldId id="343" r:id="rId15"/>
    <p:sldId id="438" r:id="rId16"/>
    <p:sldId id="425" r:id="rId17"/>
    <p:sldId id="358" r:id="rId18"/>
    <p:sldId id="445" r:id="rId19"/>
    <p:sldId id="470" r:id="rId20"/>
    <p:sldId id="446" r:id="rId21"/>
    <p:sldId id="447" r:id="rId22"/>
    <p:sldId id="461" r:id="rId23"/>
    <p:sldId id="465" r:id="rId24"/>
    <p:sldId id="462" r:id="rId25"/>
    <p:sldId id="463" r:id="rId26"/>
    <p:sldId id="469" r:id="rId27"/>
    <p:sldId id="466" r:id="rId28"/>
    <p:sldId id="467" r:id="rId29"/>
    <p:sldId id="468" r:id="rId30"/>
    <p:sldId id="427" r:id="rId31"/>
    <p:sldId id="429" r:id="rId32"/>
    <p:sldId id="428" r:id="rId33"/>
    <p:sldId id="349" r:id="rId34"/>
    <p:sldId id="350" r:id="rId35"/>
    <p:sldId id="459" r:id="rId36"/>
    <p:sldId id="335" r:id="rId37"/>
    <p:sldId id="345" r:id="rId38"/>
  </p:sldIdLst>
  <p:sldSz cx="9144000" cy="6858000" type="screen4x3"/>
  <p:notesSz cx="6808788" cy="9940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522" autoAdjust="0"/>
  </p:normalViewPr>
  <p:slideViewPr>
    <p:cSldViewPr snapToGrid="0">
      <p:cViewPr>
        <p:scale>
          <a:sx n="91" d="100"/>
          <a:sy n="91" d="100"/>
        </p:scale>
        <p:origin x="-1260" y="-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18"/>
    </p:cViewPr>
  </p:sorterViewPr>
  <p:notesViewPr>
    <p:cSldViewPr snapToGrid="0">
      <p:cViewPr varScale="1">
        <p:scale>
          <a:sx n="77" d="100"/>
          <a:sy n="77" d="100"/>
        </p:scale>
        <p:origin x="-2190" y="-90"/>
      </p:cViewPr>
      <p:guideLst>
        <p:guide orient="horz" pos="3133"/>
        <p:guide pos="214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5779" y="9441817"/>
            <a:ext cx="2951392" cy="497523"/>
          </a:xfrm>
          <a:prstGeom prst="rect">
            <a:avLst/>
          </a:prstGeom>
        </p:spPr>
        <p:txBody>
          <a:bodyPr vert="horz" lIns="91844" tIns="45922" rIns="91844" bIns="45922"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5" y="9442284"/>
            <a:ext cx="2951217" cy="497046"/>
          </a:xfrm>
          <a:prstGeom prst="rect">
            <a:avLst/>
          </a:prstGeom>
        </p:spPr>
        <p:txBody>
          <a:bodyPr vert="horz" lIns="92660" tIns="46330" rIns="92660" bIns="46330"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51393" cy="497523"/>
          </a:xfrm>
          <a:prstGeom prst="rect">
            <a:avLst/>
          </a:prstGeom>
        </p:spPr>
        <p:txBody>
          <a:bodyPr vert="horz" lIns="91844" tIns="45922" rIns="91844" bIns="45922"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55779" y="4"/>
            <a:ext cx="2951392" cy="497523"/>
          </a:xfrm>
          <a:prstGeom prst="rect">
            <a:avLst/>
          </a:prstGeom>
        </p:spPr>
        <p:txBody>
          <a:bodyPr vert="horz" lIns="91844" tIns="45922" rIns="91844" bIns="45922"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22338" y="746125"/>
            <a:ext cx="4967287" cy="3725863"/>
          </a:xfrm>
          <a:prstGeom prst="rect">
            <a:avLst/>
          </a:prstGeom>
          <a:noFill/>
          <a:ln w="12700">
            <a:solidFill>
              <a:prstClr val="black"/>
            </a:solidFill>
          </a:ln>
        </p:spPr>
        <p:txBody>
          <a:bodyPr vert="horz" lIns="91844" tIns="45922" rIns="91844" bIns="45922" rtlCol="0" anchor="ctr"/>
          <a:lstStyle/>
          <a:p>
            <a:pPr lvl="0"/>
            <a:endParaRPr lang="en-ZA" noProof="0" dirty="0"/>
          </a:p>
        </p:txBody>
      </p:sp>
      <p:sp>
        <p:nvSpPr>
          <p:cNvPr id="5" name="Notes Placeholder 4"/>
          <p:cNvSpPr>
            <a:spLocks noGrp="1"/>
          </p:cNvSpPr>
          <p:nvPr>
            <p:ph type="body" sz="quarter" idx="3"/>
          </p:nvPr>
        </p:nvSpPr>
        <p:spPr>
          <a:xfrm>
            <a:off x="680720" y="4722503"/>
            <a:ext cx="5447354" cy="4472939"/>
          </a:xfrm>
          <a:prstGeom prst="rect">
            <a:avLst/>
          </a:prstGeom>
        </p:spPr>
        <p:txBody>
          <a:bodyPr vert="horz" lIns="91844" tIns="45922" rIns="91844" bIns="4592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2" y="9441817"/>
            <a:ext cx="2951393" cy="497523"/>
          </a:xfrm>
          <a:prstGeom prst="rect">
            <a:avLst/>
          </a:prstGeom>
        </p:spPr>
        <p:txBody>
          <a:bodyPr vert="horz" lIns="91844" tIns="45922" rIns="91844" bIns="45922"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55779" y="9441817"/>
            <a:ext cx="2951392" cy="497523"/>
          </a:xfrm>
          <a:prstGeom prst="rect">
            <a:avLst/>
          </a:prstGeom>
        </p:spPr>
        <p:txBody>
          <a:bodyPr vert="horz" lIns="91844" tIns="45922" rIns="91844" bIns="45922"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10</a:t>
            </a:fld>
            <a:endParaRPr lang="en-Z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defTabSz="918607">
              <a:defRPr/>
            </a:pPr>
            <a:r>
              <a:rPr lang="en-ZA" dirty="0" smtClean="0"/>
              <a:t>Bradley’s notes 16 June 2014</a:t>
            </a:r>
          </a:p>
          <a:p>
            <a:endParaRPr lang="en-ZA" dirty="0" smtClean="0"/>
          </a:p>
          <a:p>
            <a:pPr marL="172239" indent="-172239">
              <a:buFontTx/>
              <a:buChar char="-"/>
            </a:pPr>
            <a:r>
              <a:rPr lang="en-ZA" baseline="0" dirty="0" smtClean="0"/>
              <a:t>The implementation plan phase 1 needs to be high level in terms of duration, resources required + other. Exact dates and times will be dictated by SARS CCO Leadership</a:t>
            </a:r>
          </a:p>
          <a:p>
            <a:pPr marL="172239" indent="-172239">
              <a:buFontTx/>
              <a:buChar char="-"/>
            </a:pPr>
            <a:r>
              <a:rPr lang="en-ZA" dirty="0" smtClean="0"/>
              <a:t>The method</a:t>
            </a:r>
            <a:r>
              <a:rPr lang="en-ZA" baseline="0" dirty="0" smtClean="0"/>
              <a:t> of delivery should explain how the trainer plans to relay information. The tools he will be utilizing in class, the process deployed to teach adults, and how continuous assessment is used to develop learners.</a:t>
            </a:r>
          </a:p>
          <a:p>
            <a:pPr marL="172239" indent="-172239">
              <a:buFontTx/>
              <a:buChar char="-"/>
            </a:pPr>
            <a:r>
              <a:rPr lang="en-ZA" baseline="0" dirty="0" smtClean="0"/>
              <a:t>Special needs refer to visually impaired staff, slow learners, etc... </a:t>
            </a:r>
          </a:p>
          <a:p>
            <a:pPr marL="172239" indent="-172239">
              <a:buFontTx/>
              <a:buChar char="-"/>
            </a:pPr>
            <a:r>
              <a:rPr lang="en-ZA" baseline="0" dirty="0" smtClean="0"/>
              <a:t>Provide SARS with clear recommendations on staff unable to grasp new learnings being taught ??</a:t>
            </a:r>
          </a:p>
          <a:p>
            <a:pPr marL="172239" indent="-172239">
              <a:buFontTx/>
              <a:buChar char="-"/>
            </a:pPr>
            <a:r>
              <a:rPr lang="en-ZA" baseline="0" dirty="0" smtClean="0"/>
              <a:t>Multiple training venues example = 2 x venues per 4 sites (regions) = 8 simultaneous sessions...</a:t>
            </a:r>
          </a:p>
          <a:p>
            <a:pPr marL="172239" indent="-172239">
              <a:buFontTx/>
              <a:buChar char="-"/>
            </a:pPr>
            <a:r>
              <a:rPr lang="en-ZA" baseline="0" dirty="0" smtClean="0"/>
              <a:t>On the job support means</a:t>
            </a:r>
          </a:p>
          <a:p>
            <a:pPr marL="631543" lvl="1" indent="-172239">
              <a:buFontTx/>
              <a:buChar char="-"/>
            </a:pPr>
            <a:r>
              <a:rPr lang="en-ZA" baseline="0" dirty="0" smtClean="0"/>
              <a:t>Teaching QA’s how to interpret good /bad quality and recommend improvement, more so the interventions required to improve performance</a:t>
            </a:r>
          </a:p>
          <a:p>
            <a:pPr marL="631543" lvl="1" indent="-172239">
              <a:buFontTx/>
              <a:buChar char="-"/>
            </a:pPr>
            <a:r>
              <a:rPr lang="en-ZA" baseline="0" dirty="0" smtClean="0"/>
              <a:t>Side by Side assistance and support offered by trainers to Agents</a:t>
            </a:r>
          </a:p>
          <a:p>
            <a:pPr marL="631543" lvl="1" indent="-172239" defTabSz="918607">
              <a:buFontTx/>
              <a:buChar char="-"/>
              <a:defRPr/>
            </a:pPr>
            <a:r>
              <a:rPr lang="en-ZA" baseline="0" dirty="0" smtClean="0"/>
              <a:t>Side by Side assistance and support offered by trainers to ops Managers </a:t>
            </a:r>
          </a:p>
          <a:p>
            <a:pPr marL="631543" lvl="1" indent="-172239" defTabSz="918607">
              <a:buFontTx/>
              <a:buChar char="-"/>
              <a:defRPr/>
            </a:pPr>
            <a:r>
              <a:rPr lang="en-ZA" baseline="0" dirty="0" smtClean="0"/>
              <a:t>Facilitate focus groups and performing root cause analysis supporting management with post on the job quality </a:t>
            </a:r>
          </a:p>
          <a:p>
            <a:pPr marL="631543" lvl="1" indent="-172239">
              <a:buFontTx/>
              <a:buChar char="-"/>
            </a:pPr>
            <a:endParaRPr lang="en-ZA" baseline="0" dirty="0" smtClean="0"/>
          </a:p>
          <a:p>
            <a:pPr marL="631543" lvl="1" indent="-172239">
              <a:buFontTx/>
              <a:buChar char="-"/>
            </a:pPr>
            <a:endParaRPr lang="en-GB"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11</a:t>
            </a:fld>
            <a:endParaRPr lang="en-ZA" dirty="0"/>
          </a:p>
        </p:txBody>
      </p:sp>
    </p:spTree>
    <p:extLst>
      <p:ext uri="{BB962C8B-B14F-4D97-AF65-F5344CB8AC3E}">
        <p14:creationId xmlns:p14="http://schemas.microsoft.com/office/powerpoint/2010/main" val="2950827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12</a:t>
            </a:fld>
            <a:endParaRPr lang="en-ZA"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13</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14</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15</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16</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920750" y="746125"/>
            <a:ext cx="4967288" cy="3725863"/>
          </a:xfrm>
          <a:ln/>
        </p:spPr>
      </p:sp>
      <p:sp>
        <p:nvSpPr>
          <p:cNvPr id="30723" name="Notes Placeholder 2"/>
          <p:cNvSpPr>
            <a:spLocks noGrp="1"/>
          </p:cNvSpPr>
          <p:nvPr>
            <p:ph type="body" idx="1"/>
          </p:nvPr>
        </p:nvSpPr>
        <p:spPr>
          <a:noFill/>
          <a:ln/>
        </p:spPr>
        <p:txBody>
          <a:bodyPr/>
          <a:lstStyle/>
          <a:p>
            <a:endParaRPr lang="en-ZA" smtClean="0"/>
          </a:p>
        </p:txBody>
      </p:sp>
      <p:sp>
        <p:nvSpPr>
          <p:cNvPr id="30724"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0725" name="Slide Number Placeholder 4"/>
          <p:cNvSpPr>
            <a:spLocks noGrp="1"/>
          </p:cNvSpPr>
          <p:nvPr>
            <p:ph type="sldNum" sz="quarter" idx="5"/>
          </p:nvPr>
        </p:nvSpPr>
        <p:spPr>
          <a:noFill/>
        </p:spPr>
        <p:txBody>
          <a:bodyPr/>
          <a:lstStyle/>
          <a:p>
            <a:fld id="{6B897F07-BF30-475E-BFEC-949B6D7BF998}" type="slidenum">
              <a:rPr lang="en-GB" smtClean="0">
                <a:solidFill>
                  <a:prstClr val="black"/>
                </a:solidFill>
              </a:rPr>
              <a:pPr/>
              <a:t>17</a:t>
            </a:fld>
            <a:endParaRPr lang="en-GB" smtClean="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18</a:t>
            </a:fld>
            <a:endParaRPr lang="en-ZA" dirty="0"/>
          </a:p>
        </p:txBody>
      </p:sp>
    </p:spTree>
    <p:extLst>
      <p:ext uri="{BB962C8B-B14F-4D97-AF65-F5344CB8AC3E}">
        <p14:creationId xmlns:p14="http://schemas.microsoft.com/office/powerpoint/2010/main" val="18898507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920750" y="746125"/>
            <a:ext cx="4967288" cy="3725863"/>
          </a:xfrm>
          <a:ln/>
        </p:spPr>
      </p:sp>
      <p:sp>
        <p:nvSpPr>
          <p:cNvPr id="31747" name="Notes Placeholder 2"/>
          <p:cNvSpPr>
            <a:spLocks noGrp="1"/>
          </p:cNvSpPr>
          <p:nvPr>
            <p:ph type="body" idx="1"/>
          </p:nvPr>
        </p:nvSpPr>
        <p:spPr>
          <a:noFill/>
          <a:ln/>
        </p:spPr>
        <p:txBody>
          <a:bodyPr/>
          <a:lstStyle/>
          <a:p>
            <a:endParaRPr lang="en-ZA" dirty="0" smtClean="0"/>
          </a:p>
        </p:txBody>
      </p:sp>
      <p:sp>
        <p:nvSpPr>
          <p:cNvPr id="31748"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1749" name="Slide Number Placeholder 4"/>
          <p:cNvSpPr>
            <a:spLocks noGrp="1"/>
          </p:cNvSpPr>
          <p:nvPr>
            <p:ph type="sldNum" sz="quarter" idx="5"/>
          </p:nvPr>
        </p:nvSpPr>
        <p:spPr>
          <a:noFill/>
        </p:spPr>
        <p:txBody>
          <a:bodyPr/>
          <a:lstStyle/>
          <a:p>
            <a:fld id="{5085D536-2164-43FA-8EAC-B320B68B81AF}" type="slidenum">
              <a:rPr lang="en-GB" smtClean="0">
                <a:solidFill>
                  <a:prstClr val="black"/>
                </a:solidFill>
              </a:rPr>
              <a:pPr/>
              <a:t>19</a:t>
            </a:fld>
            <a:endParaRPr lang="en-GB" smtClean="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87E243B-8C99-4048-B95C-EB4C982FA301}" type="slidenum">
              <a:rPr lang="en-ZA" smtClean="0"/>
              <a:t>20</a:t>
            </a:fld>
            <a:endParaRPr lang="en-ZA"/>
          </a:p>
        </p:txBody>
      </p:sp>
    </p:spTree>
    <p:extLst>
      <p:ext uri="{BB962C8B-B14F-4D97-AF65-F5344CB8AC3E}">
        <p14:creationId xmlns:p14="http://schemas.microsoft.com/office/powerpoint/2010/main" val="466835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21</a:t>
            </a:fld>
            <a:endParaRPr lang="en-ZA" dirty="0"/>
          </a:p>
        </p:txBody>
      </p:sp>
    </p:spTree>
    <p:extLst>
      <p:ext uri="{BB962C8B-B14F-4D97-AF65-F5344CB8AC3E}">
        <p14:creationId xmlns:p14="http://schemas.microsoft.com/office/powerpoint/2010/main" val="15475440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22</a:t>
            </a:fld>
            <a:endParaRPr lang="en-ZA" dirty="0"/>
          </a:p>
        </p:txBody>
      </p:sp>
    </p:spTree>
    <p:extLst>
      <p:ext uri="{BB962C8B-B14F-4D97-AF65-F5344CB8AC3E}">
        <p14:creationId xmlns:p14="http://schemas.microsoft.com/office/powerpoint/2010/main" val="41491870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23</a:t>
            </a:fld>
            <a:endParaRPr lang="en-ZA" dirty="0"/>
          </a:p>
        </p:txBody>
      </p:sp>
    </p:spTree>
    <p:extLst>
      <p:ext uri="{BB962C8B-B14F-4D97-AF65-F5344CB8AC3E}">
        <p14:creationId xmlns:p14="http://schemas.microsoft.com/office/powerpoint/2010/main" val="11183176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24</a:t>
            </a:fld>
            <a:endParaRPr lang="en-ZA" dirty="0"/>
          </a:p>
        </p:txBody>
      </p:sp>
    </p:spTree>
    <p:extLst>
      <p:ext uri="{BB962C8B-B14F-4D97-AF65-F5344CB8AC3E}">
        <p14:creationId xmlns:p14="http://schemas.microsoft.com/office/powerpoint/2010/main" val="40312010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25</a:t>
            </a:fld>
            <a:endParaRPr lang="en-ZA"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26</a:t>
            </a:fld>
            <a:endParaRPr lang="en-ZA" dirty="0"/>
          </a:p>
        </p:txBody>
      </p:sp>
    </p:spTree>
    <p:extLst>
      <p:ext uri="{BB962C8B-B14F-4D97-AF65-F5344CB8AC3E}">
        <p14:creationId xmlns:p14="http://schemas.microsoft.com/office/powerpoint/2010/main" val="25574590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27</a:t>
            </a:fld>
            <a:endParaRPr lang="en-ZA"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28</a:t>
            </a:fld>
            <a:endParaRPr lang="en-ZA"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29</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3</a:t>
            </a:fld>
            <a:endParaRPr lang="en-ZA" dirty="0"/>
          </a:p>
        </p:txBody>
      </p:sp>
    </p:spTree>
    <p:extLst>
      <p:ext uri="{BB962C8B-B14F-4D97-AF65-F5344CB8AC3E}">
        <p14:creationId xmlns:p14="http://schemas.microsoft.com/office/powerpoint/2010/main" val="19558900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30</a:t>
            </a:fld>
            <a:endParaRPr lang="en-ZA"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31</a:t>
            </a:fld>
            <a:endParaRPr lang="en-ZA" dirty="0"/>
          </a:p>
        </p:txBody>
      </p:sp>
    </p:spTree>
    <p:extLst>
      <p:ext uri="{BB962C8B-B14F-4D97-AF65-F5344CB8AC3E}">
        <p14:creationId xmlns:p14="http://schemas.microsoft.com/office/powerpoint/2010/main" val="17700624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32</a:t>
            </a:fld>
            <a:endParaRPr lang="en-ZA" dirty="0"/>
          </a:p>
        </p:txBody>
      </p:sp>
    </p:spTree>
    <p:extLst>
      <p:ext uri="{BB962C8B-B14F-4D97-AF65-F5344CB8AC3E}">
        <p14:creationId xmlns:p14="http://schemas.microsoft.com/office/powerpoint/2010/main" val="149426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4</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5</a:t>
            </a:fld>
            <a:endParaRPr lang="en-ZA" dirty="0"/>
          </a:p>
        </p:txBody>
      </p:sp>
    </p:spTree>
    <p:extLst>
      <p:ext uri="{BB962C8B-B14F-4D97-AF65-F5344CB8AC3E}">
        <p14:creationId xmlns:p14="http://schemas.microsoft.com/office/powerpoint/2010/main" val="899943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6</a:t>
            </a:fld>
            <a:endParaRPr lang="en-Z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7</a:t>
            </a:fld>
            <a:endParaRPr lang="en-ZA" dirty="0"/>
          </a:p>
        </p:txBody>
      </p:sp>
    </p:spTree>
    <p:extLst>
      <p:ext uri="{BB962C8B-B14F-4D97-AF65-F5344CB8AC3E}">
        <p14:creationId xmlns:p14="http://schemas.microsoft.com/office/powerpoint/2010/main" val="3231144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8</a:t>
            </a:fld>
            <a:endParaRPr lang="en-ZA" dirty="0"/>
          </a:p>
        </p:txBody>
      </p:sp>
    </p:spTree>
    <p:extLst>
      <p:ext uri="{BB962C8B-B14F-4D97-AF65-F5344CB8AC3E}">
        <p14:creationId xmlns:p14="http://schemas.microsoft.com/office/powerpoint/2010/main" val="3231144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9</a:t>
            </a:fld>
            <a:endParaRPr lang="en-ZA"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9.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0.xml"/><Relationship Id="rId1" Type="http://schemas.openxmlformats.org/officeDocument/2006/relationships/vmlDrawing" Target="../drawings/vmlDrawing6.vml"/><Relationship Id="rId5" Type="http://schemas.openxmlformats.org/officeDocument/2006/relationships/oleObject" Target="../embeddings/oleObject6.bin"/><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492"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0772"/>
            <a:ext cx="7772400" cy="369332"/>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extLst>
      <p:ext uri="{BB962C8B-B14F-4D97-AF65-F5344CB8AC3E}">
        <p14:creationId xmlns:p14="http://schemas.microsoft.com/office/powerpoint/2010/main" val="4137487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549573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435"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8912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6023"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2516"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608201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436211"/>
            <a:ext cx="4040066"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270" y="1436211"/>
            <a:ext cx="4041531"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055395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extLst>
      <p:ext uri="{BB962C8B-B14F-4D97-AF65-F5344CB8AC3E}">
        <p14:creationId xmlns:p14="http://schemas.microsoft.com/office/powerpoint/2010/main" val="1959622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34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538" y="273051"/>
            <a:ext cx="5111262"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1"/>
            <a:ext cx="3008435"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0113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166" y="612775"/>
            <a:ext cx="54864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1792166"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277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855680" y="1298575"/>
            <a:ext cx="4062651" cy="16312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44227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9960" y="166689"/>
            <a:ext cx="738664" cy="27463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9029" y="166689"/>
            <a:ext cx="2000548" cy="2746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10208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087"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solidFill>
                    <a:srgbClr val="000000"/>
                  </a:solidFill>
                  <a:latin typeface="Aria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rgbClr val="FFFFFF"/>
                </a:solidFill>
                <a:latin typeface="Aria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Last Modified 2008/08/03 23:52:45 South Africa Standard Time</a:t>
            </a:r>
            <a:endParaRPr lang="en-US" sz="1200" dirty="0">
              <a:solidFill>
                <a:srgbClr val="FFFFFF"/>
              </a:solidFill>
              <a:latin typeface="Aria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Printed 2008/07/21 10:16:55 South Africa Standard Time</a:t>
            </a:r>
            <a:endParaRPr lang="en-US" sz="1200" dirty="0">
              <a:solidFill>
                <a:srgbClr val="FFFFFF"/>
              </a:solidFill>
              <a:latin typeface="Aria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2027146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02994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71989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551485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4727629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214493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22220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6354057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187363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977338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866835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632" y="-3239"/>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6348" y="542615"/>
            <a:ext cx="8792494" cy="6287850"/>
            <a:chOff x="79" y="342"/>
            <a:chExt cx="5539" cy="3961"/>
          </a:xfrm>
        </p:grpSpPr>
        <p:sp>
          <p:nvSpPr>
            <p:cNvPr id="6" name="McK Measure" hidden="1"/>
            <p:cNvSpPr txBox="1">
              <a:spLocks noChangeArrowheads="1"/>
            </p:cNvSpPr>
            <p:nvPr userDrawn="1"/>
          </p:nvSpPr>
          <p:spPr bwMode="gray">
            <a:xfrm>
              <a:off x="79" y="342"/>
              <a:ext cx="553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2488" eaLnBrk="0" hangingPunct="0">
                <a:defRPr sz="2400">
                  <a:solidFill>
                    <a:schemeClr val="tx1"/>
                  </a:solidFill>
                  <a:latin typeface="Arial" charset="0"/>
                </a:defRPr>
              </a:lvl1pPr>
              <a:lvl2pPr marL="742950" indent="-285750" defTabSz="852488" eaLnBrk="0" hangingPunct="0">
                <a:defRPr sz="2400">
                  <a:solidFill>
                    <a:schemeClr val="tx1"/>
                  </a:solidFill>
                  <a:latin typeface="Arial" charset="0"/>
                </a:defRPr>
              </a:lvl2pPr>
              <a:lvl3pPr marL="1143000" indent="-228600" defTabSz="852488" eaLnBrk="0" hangingPunct="0">
                <a:defRPr sz="2400">
                  <a:solidFill>
                    <a:schemeClr val="tx1"/>
                  </a:solidFill>
                  <a:latin typeface="Arial" charset="0"/>
                </a:defRPr>
              </a:lvl3pPr>
              <a:lvl4pPr marL="1600200" indent="-228600" defTabSz="852488" eaLnBrk="0" hangingPunct="0">
                <a:defRPr sz="2400">
                  <a:solidFill>
                    <a:schemeClr val="tx1"/>
                  </a:solidFill>
                  <a:latin typeface="Arial" charset="0"/>
                </a:defRPr>
              </a:lvl4pPr>
              <a:lvl5pPr marL="2057400" indent="-228600" defTabSz="852488" eaLnBrk="0" hangingPunct="0">
                <a:defRPr sz="2400">
                  <a:solidFill>
                    <a:schemeClr val="tx1"/>
                  </a:solidFill>
                  <a:latin typeface="Arial" charset="0"/>
                </a:defRPr>
              </a:lvl5pPr>
              <a:lvl6pPr marL="2514600" indent="-228600" defTabSz="852488" eaLnBrk="0" fontAlgn="base" hangingPunct="0">
                <a:spcBef>
                  <a:spcPct val="0"/>
                </a:spcBef>
                <a:spcAft>
                  <a:spcPct val="0"/>
                </a:spcAft>
                <a:defRPr sz="2400">
                  <a:solidFill>
                    <a:schemeClr val="tx1"/>
                  </a:solidFill>
                  <a:latin typeface="Arial" charset="0"/>
                </a:defRPr>
              </a:lvl6pPr>
              <a:lvl7pPr marL="2971800" indent="-228600" defTabSz="852488" eaLnBrk="0" fontAlgn="base" hangingPunct="0">
                <a:spcBef>
                  <a:spcPct val="0"/>
                </a:spcBef>
                <a:spcAft>
                  <a:spcPct val="0"/>
                </a:spcAft>
                <a:defRPr sz="2400">
                  <a:solidFill>
                    <a:schemeClr val="tx1"/>
                  </a:solidFill>
                  <a:latin typeface="Arial" charset="0"/>
                </a:defRPr>
              </a:lvl7pPr>
              <a:lvl8pPr marL="3429000" indent="-228600" defTabSz="852488" eaLnBrk="0" fontAlgn="base" hangingPunct="0">
                <a:spcBef>
                  <a:spcPct val="0"/>
                </a:spcBef>
                <a:spcAft>
                  <a:spcPct val="0"/>
                </a:spcAft>
                <a:defRPr sz="2400">
                  <a:solidFill>
                    <a:schemeClr val="tx1"/>
                  </a:solidFill>
                  <a:latin typeface="Arial" charset="0"/>
                </a:defRPr>
              </a:lvl8pPr>
              <a:lvl9pPr marL="3886200" indent="-228600" defTabSz="852488" eaLnBrk="0" fontAlgn="base" hangingPunct="0">
                <a:spcBef>
                  <a:spcPct val="0"/>
                </a:spcBef>
                <a:spcAft>
                  <a:spcPct val="0"/>
                </a:spcAft>
                <a:defRPr sz="2400">
                  <a:solidFill>
                    <a:schemeClr val="tx1"/>
                  </a:solidFill>
                  <a:latin typeface="Arial" charset="0"/>
                </a:defRPr>
              </a:lvl9pPr>
            </a:lstStyle>
            <a:p>
              <a:pPr eaLnBrk="1" fontAlgn="base" hangingPunct="1">
                <a:spcBef>
                  <a:spcPct val="0"/>
                </a:spcBef>
                <a:spcAft>
                  <a:spcPct val="0"/>
                </a:spcAft>
                <a:defRPr/>
              </a:pPr>
              <a:r>
                <a:rPr lang="en-GB" sz="1500" smtClean="0">
                  <a:solidFill>
                    <a:srgbClr val="000000"/>
                  </a:solidFill>
                  <a:cs typeface="Arial" pitchFamily="34" charset="0"/>
                </a:rPr>
                <a:t>Unit of measure</a:t>
              </a:r>
            </a:p>
          </p:txBody>
        </p:sp>
        <p:sp>
          <p:nvSpPr>
            <p:cNvPr id="8" name="McK Footnote" hidden="1"/>
            <p:cNvSpPr txBox="1">
              <a:spLocks noChangeArrowheads="1"/>
            </p:cNvSpPr>
            <p:nvPr userDrawn="1"/>
          </p:nvSpPr>
          <p:spPr bwMode="gray">
            <a:xfrm>
              <a:off x="81" y="4064"/>
              <a:ext cx="524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47688" indent="-547688" defTabSz="852488" eaLnBrk="0" hangingPunct="0">
                <a:tabLst>
                  <a:tab pos="508000" algn="r"/>
                </a:tabLst>
                <a:defRPr sz="2400">
                  <a:solidFill>
                    <a:schemeClr val="tx1"/>
                  </a:solidFill>
                  <a:latin typeface="Arial" charset="0"/>
                </a:defRPr>
              </a:lvl1pPr>
              <a:lvl2pPr marL="742950" indent="-285750" defTabSz="852488" eaLnBrk="0" hangingPunct="0">
                <a:tabLst>
                  <a:tab pos="508000" algn="r"/>
                </a:tabLst>
                <a:defRPr sz="2400">
                  <a:solidFill>
                    <a:schemeClr val="tx1"/>
                  </a:solidFill>
                  <a:latin typeface="Arial" charset="0"/>
                </a:defRPr>
              </a:lvl2pPr>
              <a:lvl3pPr marL="1143000" indent="-228600" defTabSz="852488" eaLnBrk="0" hangingPunct="0">
                <a:tabLst>
                  <a:tab pos="508000" algn="r"/>
                </a:tabLst>
                <a:defRPr sz="2400">
                  <a:solidFill>
                    <a:schemeClr val="tx1"/>
                  </a:solidFill>
                  <a:latin typeface="Arial" charset="0"/>
                </a:defRPr>
              </a:lvl3pPr>
              <a:lvl4pPr marL="1600200" indent="-228600" defTabSz="852488" eaLnBrk="0" hangingPunct="0">
                <a:tabLst>
                  <a:tab pos="508000" algn="r"/>
                </a:tabLst>
                <a:defRPr sz="2400">
                  <a:solidFill>
                    <a:schemeClr val="tx1"/>
                  </a:solidFill>
                  <a:latin typeface="Arial" charset="0"/>
                </a:defRPr>
              </a:lvl4pPr>
              <a:lvl5pPr marL="2057400" indent="-228600" defTabSz="852488" eaLnBrk="0" hangingPunct="0">
                <a:tabLst>
                  <a:tab pos="508000" algn="r"/>
                </a:tabLst>
                <a:defRPr sz="2400">
                  <a:solidFill>
                    <a:schemeClr val="tx1"/>
                  </a:solidFill>
                  <a:latin typeface="Arial" charset="0"/>
                </a:defRPr>
              </a:lvl5pPr>
              <a:lvl6pPr marL="2514600" indent="-228600" defTabSz="852488" eaLnBrk="0" fontAlgn="base" hangingPunct="0">
                <a:spcBef>
                  <a:spcPct val="0"/>
                </a:spcBef>
                <a:spcAft>
                  <a:spcPct val="0"/>
                </a:spcAft>
                <a:tabLst>
                  <a:tab pos="508000" algn="r"/>
                </a:tabLst>
                <a:defRPr sz="2400">
                  <a:solidFill>
                    <a:schemeClr val="tx1"/>
                  </a:solidFill>
                  <a:latin typeface="Arial" charset="0"/>
                </a:defRPr>
              </a:lvl6pPr>
              <a:lvl7pPr marL="2971800" indent="-228600" defTabSz="852488" eaLnBrk="0" fontAlgn="base" hangingPunct="0">
                <a:spcBef>
                  <a:spcPct val="0"/>
                </a:spcBef>
                <a:spcAft>
                  <a:spcPct val="0"/>
                </a:spcAft>
                <a:tabLst>
                  <a:tab pos="508000" algn="r"/>
                </a:tabLst>
                <a:defRPr sz="2400">
                  <a:solidFill>
                    <a:schemeClr val="tx1"/>
                  </a:solidFill>
                  <a:latin typeface="Arial" charset="0"/>
                </a:defRPr>
              </a:lvl7pPr>
              <a:lvl8pPr marL="3429000" indent="-228600" defTabSz="852488" eaLnBrk="0" fontAlgn="base" hangingPunct="0">
                <a:spcBef>
                  <a:spcPct val="0"/>
                </a:spcBef>
                <a:spcAft>
                  <a:spcPct val="0"/>
                </a:spcAft>
                <a:tabLst>
                  <a:tab pos="508000" algn="r"/>
                </a:tabLst>
                <a:defRPr sz="2400">
                  <a:solidFill>
                    <a:schemeClr val="tx1"/>
                  </a:solidFill>
                  <a:latin typeface="Arial" charset="0"/>
                </a:defRPr>
              </a:lvl8pPr>
              <a:lvl9pPr marL="3886200" indent="-228600" defTabSz="852488" eaLnBrk="0" fontAlgn="base" hangingPunct="0">
                <a:spcBef>
                  <a:spcPct val="0"/>
                </a:spcBef>
                <a:spcAft>
                  <a:spcPct val="0"/>
                </a:spcAft>
                <a:tabLst>
                  <a:tab pos="508000" algn="r"/>
                </a:tabLst>
                <a:defRPr sz="2400">
                  <a:solidFill>
                    <a:schemeClr val="tx1"/>
                  </a:solidFill>
                  <a:latin typeface="Arial" charset="0"/>
                </a:defRPr>
              </a:lvl9pPr>
            </a:lstStyle>
            <a:p>
              <a:pPr eaLnBrk="1" fontAlgn="base" hangingPunct="1">
                <a:spcBef>
                  <a:spcPct val="0"/>
                </a:spcBef>
                <a:spcAft>
                  <a:spcPct val="0"/>
                </a:spcAft>
                <a:defRPr/>
              </a:pPr>
              <a:r>
                <a:rPr lang="en-GB" sz="1100" smtClean="0">
                  <a:solidFill>
                    <a:srgbClr val="000000"/>
                  </a:solidFill>
                  <a:cs typeface="Arial" pitchFamily="34" charset="0"/>
                </a:rPr>
                <a:t>	*	Footnote</a:t>
              </a:r>
            </a:p>
            <a:p>
              <a:pPr eaLnBrk="1" fontAlgn="base" hangingPunct="1">
                <a:spcBef>
                  <a:spcPct val="20000"/>
                </a:spcBef>
                <a:spcAft>
                  <a:spcPct val="0"/>
                </a:spcAft>
                <a:defRPr/>
              </a:pPr>
              <a:r>
                <a:rPr lang="en-GB" sz="1100" smtClean="0">
                  <a:solidFill>
                    <a:srgbClr val="000000"/>
                  </a:solidFill>
                  <a:cs typeface="Arial" pitchFamily="34" charset="0"/>
                </a:rPr>
                <a:t>Source:		Source</a:t>
              </a:r>
            </a:p>
          </p:txBody>
        </p:sp>
      </p:grpSp>
      <p:graphicFrame>
        <p:nvGraphicFramePr>
          <p:cNvPr id="9" name="Rectangle 9" hidden="1"/>
          <p:cNvGraphicFramePr>
            <a:graphicFrameLocks/>
          </p:cNvGraphicFramePr>
          <p:nvPr/>
        </p:nvGraphicFramePr>
        <p:xfrm>
          <a:off x="6491" y="0"/>
          <a:ext cx="149025" cy="161974"/>
        </p:xfrm>
        <a:graphic>
          <a:graphicData uri="http://schemas.openxmlformats.org/presentationml/2006/ole">
            <mc:AlternateContent xmlns:mc="http://schemas.openxmlformats.org/markup-compatibility/2006">
              <mc:Choice xmlns:v="urn:schemas-microsoft-com:vml" Requires="v">
                <p:oleObj spid="_x0000_s89132"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491" y="0"/>
                        <a:ext cx="149025" cy="1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28" y="1255714"/>
            <a:ext cx="8799635" cy="1271814"/>
          </a:xfrm>
          <a:prstGeom prst="rect">
            <a:avLst/>
          </a:prstGeom>
        </p:spPr>
        <p:txBody>
          <a:bodyPr/>
          <a:lstStyle>
            <a:lvl1pPr>
              <a:defRPr sz="1700"/>
            </a:lvl1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p:nvPr>
        </p:nvSpPr>
        <p:spPr>
          <a:xfrm>
            <a:off x="172922" y="503299"/>
            <a:ext cx="8853854" cy="29832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143176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3.vml"/><Relationship Id="rId18" Type="http://schemas.openxmlformats.org/officeDocument/2006/relationships/oleObject" Target="../embeddings/oleObject3.bin"/><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tags" Target="../tags/tag6.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5.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18" Type="http://schemas.openxmlformats.org/officeDocument/2006/relationships/oleObject" Target="../embeddings/oleObject4.bin"/><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image" Target="../media/image1.jpeg"/><Relationship Id="rId2" Type="http://schemas.openxmlformats.org/officeDocument/2006/relationships/slideLayout" Target="../slideLayouts/slideLayout24.xml"/><Relationship Id="rId16" Type="http://schemas.openxmlformats.org/officeDocument/2006/relationships/tags" Target="../tags/tag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vmlDrawing" Target="../drawings/vmlDrawing4.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556"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capa-1 copy"/>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graphicFrame>
        <p:nvGraphicFramePr>
          <p:cNvPr id="1026" name="Rectangle 3" hidden="1"/>
          <p:cNvGraphicFramePr>
            <a:graphicFrameLocks/>
          </p:cNvGraphicFramePr>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72855"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29" name="McK Title Elements"/>
          <p:cNvGrpSpPr>
            <a:grpSpLocks/>
          </p:cNvGrpSpPr>
          <p:nvPr/>
        </p:nvGrpSpPr>
        <p:grpSpPr bwMode="auto">
          <a:xfrm>
            <a:off x="2693377" y="2182813"/>
            <a:ext cx="5130312" cy="4602162"/>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CONFIDENTIAL</a:t>
              </a:r>
            </a:p>
          </p:txBody>
        </p:sp>
        <p:sp>
          <p:nvSpPr>
            <p:cNvPr id="14" name="McK Document" hidden="1"/>
            <p:cNvSpPr txBox="1">
              <a:spLocks noChangeArrowheads="1"/>
            </p:cNvSpPr>
            <p:nvPr/>
          </p:nvSpPr>
          <p:spPr bwMode="gray">
            <a:xfrm>
              <a:off x="1663" y="3038"/>
              <a:ext cx="3167" cy="133"/>
            </a:xfrm>
            <a:prstGeom prst="rect">
              <a:avLst/>
            </a:prstGeom>
            <a:noFill/>
            <a:ln w="9525">
              <a:noFill/>
              <a:miter lim="800000"/>
              <a:headEnd/>
              <a:tailEnd/>
            </a:ln>
            <a:effectLst/>
          </p:spPr>
          <p:txBody>
            <a:bodyPr lIns="0" tIns="0" rIns="0" bIns="0" anchor="b">
              <a:spAutoFit/>
            </a:bodyPr>
            <a:lstStyle/>
            <a:p>
              <a:pPr defTabSz="933450">
                <a:defRPr/>
              </a:pPr>
              <a:r>
                <a:rPr lang="en-GB" sz="1400" dirty="0">
                  <a:solidFill>
                    <a:srgbClr val="000000"/>
                  </a:solidFill>
                  <a:latin typeface="Arial"/>
                </a:rPr>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Date</a:t>
              </a:r>
            </a:p>
          </p:txBody>
        </p:sp>
        <p:sp>
          <p:nvSpPr>
            <p:cNvPr id="16" name="McK Disclaimer" hidden="1"/>
            <p:cNvSpPr>
              <a:spLocks noChangeArrowheads="1"/>
            </p:cNvSpPr>
            <p:nvPr>
              <p:custDataLst>
                <p:tags r:id="rId16"/>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0738" eaLnBrk="0" hangingPunct="0">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14705" y="504825"/>
            <a:ext cx="3109546" cy="276999"/>
          </a:xfrm>
          <a:prstGeom prst="rect">
            <a:avLst/>
          </a:prstGeom>
          <a:noFill/>
          <a:ln w="9525">
            <a:noFill/>
            <a:miter lim="800000"/>
            <a:headEnd/>
            <a:tailEnd/>
          </a:ln>
          <a:effectLst/>
        </p:spPr>
        <p:txBody>
          <a:bodyPr lIns="0" tIns="0" rIns="0" bIns="0">
            <a:spAutoFit/>
          </a:bodyPr>
          <a:lstStyle/>
          <a:p>
            <a:pPr defTabSz="912813">
              <a:defRPr/>
            </a:pPr>
            <a:r>
              <a:rPr lang="en-US" dirty="0">
                <a:solidFill>
                  <a:srgbClr val="000000"/>
                </a:solidFill>
                <a:latin typeface="Arial"/>
              </a:rPr>
              <a:t>Working Draft    </a:t>
            </a:r>
          </a:p>
        </p:txBody>
      </p:sp>
      <p:sp>
        <p:nvSpPr>
          <p:cNvPr id="18" name="Working Draft" hidden="1"/>
          <p:cNvSpPr txBox="1">
            <a:spLocks noChangeArrowheads="1"/>
          </p:cNvSpPr>
          <p:nvPr/>
        </p:nvSpPr>
        <p:spPr bwMode="gray">
          <a:xfrm>
            <a:off x="414704" y="749301"/>
            <a:ext cx="4043479" cy="184666"/>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Last Modified 09/20/2007 10:49:20 AM India Standard Time</a:t>
            </a:r>
          </a:p>
        </p:txBody>
      </p:sp>
      <p:sp>
        <p:nvSpPr>
          <p:cNvPr id="19" name="Printed" hidden="1"/>
          <p:cNvSpPr txBox="1">
            <a:spLocks noChangeArrowheads="1"/>
          </p:cNvSpPr>
          <p:nvPr/>
        </p:nvSpPr>
        <p:spPr bwMode="gray">
          <a:xfrm>
            <a:off x="414705" y="971551"/>
            <a:ext cx="3905250" cy="187325"/>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Printed 06/08/2007 18:26:04 South Africa Standard Time</a:t>
            </a:r>
          </a:p>
        </p:txBody>
      </p:sp>
      <p:sp>
        <p:nvSpPr>
          <p:cNvPr id="1033" name="Rectangle 3"/>
          <p:cNvSpPr>
            <a:spLocks noGrp="1" noChangeArrowheads="1"/>
          </p:cNvSpPr>
          <p:nvPr>
            <p:ph type="title"/>
            <p:custDataLst>
              <p:tags r:id="rId14"/>
            </p:custDataLst>
          </p:nvPr>
        </p:nvSpPr>
        <p:spPr bwMode="gray">
          <a:xfrm>
            <a:off x="121628" y="164586"/>
            <a:ext cx="8793773" cy="369332"/>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4" name="Rectangle 4"/>
          <p:cNvSpPr>
            <a:spLocks noGrp="1" noChangeArrowheads="1"/>
          </p:cNvSpPr>
          <p:nvPr>
            <p:ph type="body" idx="1"/>
            <p:custDataLst>
              <p:tags r:id="rId15"/>
            </p:custDataLst>
          </p:nvPr>
        </p:nvSpPr>
        <p:spPr bwMode="gray">
          <a:xfrm>
            <a:off x="126023" y="1298575"/>
            <a:ext cx="8792308" cy="163121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val="30808993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hdr="0" dt="0"/>
  <p:txStyles>
    <p:titleStyle>
      <a:lvl1pPr algn="l" defTabSz="912813" rtl="0" eaLnBrk="0" fontAlgn="base" hangingPunct="0">
        <a:spcBef>
          <a:spcPct val="0"/>
        </a:spcBef>
        <a:spcAft>
          <a:spcPct val="0"/>
        </a:spcAft>
        <a:defRPr sz="2400" b="1">
          <a:solidFill>
            <a:schemeClr val="bg1"/>
          </a:solidFill>
          <a:latin typeface="+mj-lt"/>
          <a:ea typeface="+mj-ea"/>
          <a:cs typeface="+mj-cs"/>
        </a:defRPr>
      </a:lvl1pPr>
      <a:lvl2pPr algn="l" defTabSz="912813" rtl="0" eaLnBrk="0" fontAlgn="base" hangingPunct="0">
        <a:spcBef>
          <a:spcPct val="0"/>
        </a:spcBef>
        <a:spcAft>
          <a:spcPct val="0"/>
        </a:spcAft>
        <a:defRPr sz="2400" b="1">
          <a:solidFill>
            <a:schemeClr val="bg1"/>
          </a:solidFill>
          <a:latin typeface="Arial Rounded MT Bold" pitchFamily="34" charset="0"/>
        </a:defRPr>
      </a:lvl2pPr>
      <a:lvl3pPr algn="l" defTabSz="912813" rtl="0" eaLnBrk="0" fontAlgn="base" hangingPunct="0">
        <a:spcBef>
          <a:spcPct val="0"/>
        </a:spcBef>
        <a:spcAft>
          <a:spcPct val="0"/>
        </a:spcAft>
        <a:defRPr sz="2400" b="1">
          <a:solidFill>
            <a:schemeClr val="bg1"/>
          </a:solidFill>
          <a:latin typeface="Arial Rounded MT Bold" pitchFamily="34" charset="0"/>
        </a:defRPr>
      </a:lvl3pPr>
      <a:lvl4pPr algn="l" defTabSz="912813" rtl="0" eaLnBrk="0" fontAlgn="base" hangingPunct="0">
        <a:spcBef>
          <a:spcPct val="0"/>
        </a:spcBef>
        <a:spcAft>
          <a:spcPct val="0"/>
        </a:spcAft>
        <a:defRPr sz="2400" b="1">
          <a:solidFill>
            <a:schemeClr val="bg1"/>
          </a:solidFill>
          <a:latin typeface="Arial Rounded MT Bold" pitchFamily="34" charset="0"/>
        </a:defRPr>
      </a:lvl4pPr>
      <a:lvl5pPr algn="l" defTabSz="912813" rtl="0" eaLnBrk="0" fontAlgn="base" hangingPunct="0">
        <a:spcBef>
          <a:spcPct val="0"/>
        </a:spcBef>
        <a:spcAft>
          <a:spcPct val="0"/>
        </a:spcAft>
        <a:defRPr sz="2400" b="1">
          <a:solidFill>
            <a:schemeClr val="bg1"/>
          </a:solidFill>
          <a:latin typeface="Arial Rounded MT Bold" pitchFamily="34" charset="0"/>
        </a:defRPr>
      </a:lvl5pPr>
      <a:lvl6pPr marL="457200" algn="l" defTabSz="912813" rtl="0" eaLnBrk="0" fontAlgn="base" hangingPunct="0">
        <a:spcBef>
          <a:spcPct val="0"/>
        </a:spcBef>
        <a:spcAft>
          <a:spcPct val="0"/>
        </a:spcAft>
        <a:defRPr sz="2400" b="1">
          <a:solidFill>
            <a:schemeClr val="bg1"/>
          </a:solidFill>
          <a:latin typeface="Arial Rounded MT Bold" pitchFamily="34" charset="0"/>
        </a:defRPr>
      </a:lvl6pPr>
      <a:lvl7pPr marL="914400" algn="l" defTabSz="912813" rtl="0" eaLnBrk="0" fontAlgn="base" hangingPunct="0">
        <a:spcBef>
          <a:spcPct val="0"/>
        </a:spcBef>
        <a:spcAft>
          <a:spcPct val="0"/>
        </a:spcAft>
        <a:defRPr sz="2400" b="1">
          <a:solidFill>
            <a:schemeClr val="bg1"/>
          </a:solidFill>
          <a:latin typeface="Arial Rounded MT Bold" pitchFamily="34" charset="0"/>
        </a:defRPr>
      </a:lvl7pPr>
      <a:lvl8pPr marL="1371600" algn="l" defTabSz="912813" rtl="0" eaLnBrk="0" fontAlgn="base" hangingPunct="0">
        <a:spcBef>
          <a:spcPct val="0"/>
        </a:spcBef>
        <a:spcAft>
          <a:spcPct val="0"/>
        </a:spcAft>
        <a:defRPr sz="2400" b="1">
          <a:solidFill>
            <a:schemeClr val="bg1"/>
          </a:solidFill>
          <a:latin typeface="Arial Rounded MT Bold" pitchFamily="34" charset="0"/>
        </a:defRPr>
      </a:lvl8pPr>
      <a:lvl9pPr marL="1828800" algn="l" defTabSz="912813" rtl="0" eaLnBrk="0" fontAlgn="base" hangingPunct="0">
        <a:spcBef>
          <a:spcPct val="0"/>
        </a:spcBef>
        <a:spcAft>
          <a:spcPct val="0"/>
        </a:spcAft>
        <a:defRPr sz="2400" b="1">
          <a:solidFill>
            <a:schemeClr val="bg1"/>
          </a:solidFill>
          <a:latin typeface="Arial Rounded MT Bold" pitchFamily="34" charset="0"/>
        </a:defRPr>
      </a:lvl9pPr>
    </p:titleStyle>
    <p:bodyStyle>
      <a:lvl1pPr marL="342900" indent="-342900" algn="l" defTabSz="950913" rtl="0" eaLnBrk="0" fontAlgn="base" hangingPunct="0">
        <a:spcBef>
          <a:spcPct val="0"/>
        </a:spcBef>
        <a:spcAft>
          <a:spcPct val="0"/>
        </a:spcAft>
        <a:buSzPct val="120000"/>
        <a:buChar char="•"/>
        <a:defRPr sz="2400">
          <a:solidFill>
            <a:schemeClr val="tx1"/>
          </a:solidFill>
          <a:latin typeface="+mn-lt"/>
          <a:ea typeface="+mn-ea"/>
          <a:cs typeface="+mn-cs"/>
        </a:defRPr>
      </a:lvl1pPr>
      <a:lvl2pPr marL="153988" indent="-152400" algn="l" defTabSz="950913" rtl="0" eaLnBrk="0" fontAlgn="base" hangingPunct="0">
        <a:spcBef>
          <a:spcPct val="0"/>
        </a:spcBef>
        <a:spcAft>
          <a:spcPct val="0"/>
        </a:spcAft>
        <a:buClr>
          <a:schemeClr val="tx2"/>
        </a:buClr>
        <a:buSzPct val="120000"/>
        <a:buChar char="•"/>
        <a:defRPr sz="2200">
          <a:solidFill>
            <a:schemeClr val="tx1"/>
          </a:solidFill>
          <a:latin typeface="+mn-lt"/>
        </a:defRPr>
      </a:lvl2pPr>
      <a:lvl3pPr marL="314325" indent="-158750" algn="l" defTabSz="950913" rtl="0" eaLnBrk="0" fontAlgn="base" hangingPunct="0">
        <a:spcBef>
          <a:spcPct val="0"/>
        </a:spcBef>
        <a:spcAft>
          <a:spcPct val="0"/>
        </a:spcAft>
        <a:buClr>
          <a:schemeClr val="tx2"/>
        </a:buClr>
        <a:buFont typeface="Times New Roman" pitchFamily="18" charset="0"/>
        <a:buChar char="–"/>
        <a:defRPr sz="2000">
          <a:solidFill>
            <a:schemeClr val="tx1"/>
          </a:solidFill>
          <a:latin typeface="+mn-lt"/>
        </a:defRPr>
      </a:lvl3pPr>
      <a:lvl4pPr marL="460375" indent="-144463" algn="l" defTabSz="950913" rtl="0" eaLnBrk="0" fontAlgn="base" hangingPunct="0">
        <a:spcBef>
          <a:spcPct val="0"/>
        </a:spcBef>
        <a:spcAft>
          <a:spcPct val="0"/>
        </a:spcAft>
        <a:buClr>
          <a:schemeClr val="tx2"/>
        </a:buClr>
        <a:buSzPct val="89000"/>
        <a:buChar char="•"/>
        <a:defRPr sz="2000">
          <a:solidFill>
            <a:schemeClr val="tx1"/>
          </a:solidFill>
          <a:latin typeface="+mn-lt"/>
        </a:defRPr>
      </a:lvl4pPr>
      <a:lvl5pPr marL="6191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5pPr>
      <a:lvl6pPr marL="10763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6pPr>
      <a:lvl7pPr marL="15335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7pPr>
      <a:lvl8pPr marL="19907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8pPr>
      <a:lvl9pPr marL="24479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5"/>
            </p:custDataLst>
          </p:nvPr>
        </p:nvPicPr>
        <p:blipFill>
          <a:blip r:embed="rId17"/>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6"/>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solidFill>
                    <a:srgbClr val="000000"/>
                  </a:solidFill>
                  <a:latin typeface="Aria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Arial"/>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Aria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solidFill>
                  <a:srgbClr val="FFFFFF"/>
                </a:solidFill>
              </a:rPr>
              <a:pPr>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063"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85711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Lst>
  <p:timing>
    <p:tnLst>
      <p:par>
        <p:cTn id="1" dur="indefinite" restart="never" nodeType="tmRoot"/>
      </p:par>
    </p:tnLst>
  </p:timing>
  <p:hf hd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9.xml"/><Relationship Id="rId1" Type="http://schemas.openxmlformats.org/officeDocument/2006/relationships/vmlDrawing" Target="../drawings/vmlDrawing8.vml"/><Relationship Id="rId5" Type="http://schemas.openxmlformats.org/officeDocument/2006/relationships/image" Target="../media/image7.wmf"/><Relationship Id="rId4" Type="http://schemas.openxmlformats.org/officeDocument/2006/relationships/oleObject" Target="../embeddings/oleObject8.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9.xml"/><Relationship Id="rId1" Type="http://schemas.openxmlformats.org/officeDocument/2006/relationships/vmlDrawing" Target="../drawings/vmlDrawing9.vml"/><Relationship Id="rId5" Type="http://schemas.openxmlformats.org/officeDocument/2006/relationships/image" Target="../media/image8.wmf"/><Relationship Id="rId4" Type="http://schemas.openxmlformats.org/officeDocument/2006/relationships/package" Target="../embeddings/Microsoft_Excel_Worksheet1.xlsx"/></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8.xml"/><Relationship Id="rId1" Type="http://schemas.openxmlformats.org/officeDocument/2006/relationships/vmlDrawing" Target="../drawings/vmlDrawing10.vml"/><Relationship Id="rId5" Type="http://schemas.openxmlformats.org/officeDocument/2006/relationships/image" Target="../media/image9.emf"/><Relationship Id="rId4" Type="http://schemas.openxmlformats.org/officeDocument/2006/relationships/package" Target="../embeddings/Microsoft_Word_Document2.docx"/></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8.xml"/><Relationship Id="rId1" Type="http://schemas.openxmlformats.org/officeDocument/2006/relationships/vmlDrawing" Target="../drawings/vmlDrawing11.vml"/><Relationship Id="rId5" Type="http://schemas.openxmlformats.org/officeDocument/2006/relationships/image" Target="../media/image10.emf"/><Relationship Id="rId4" Type="http://schemas.openxmlformats.org/officeDocument/2006/relationships/package" Target="../embeddings/Microsoft_Word_Document3.docx"/></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8.xml"/><Relationship Id="rId1" Type="http://schemas.openxmlformats.org/officeDocument/2006/relationships/vmlDrawing" Target="../drawings/vmlDrawing12.vml"/><Relationship Id="rId5" Type="http://schemas.openxmlformats.org/officeDocument/2006/relationships/image" Target="../media/image11.emf"/><Relationship Id="rId4" Type="http://schemas.openxmlformats.org/officeDocument/2006/relationships/package" Target="../embeddings/Microsoft_Word_Document4.docx"/></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hyperlink" Target="mailto:rft-professionalservices@sars.gov.za" TargetMode="External"/><Relationship Id="rId4" Type="http://schemas.openxmlformats.org/officeDocument/2006/relationships/hyperlink" Target="mailto:tenderoffice@sars.gov.za"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5.w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575" y="620159"/>
            <a:ext cx="8240485" cy="1384995"/>
          </a:xfrm>
        </p:spPr>
        <p:txBody>
          <a:bodyPr/>
          <a:lstStyle/>
          <a:p>
            <a:pPr marL="0" lvl="0" indent="0" algn="ctr">
              <a:lnSpc>
                <a:spcPct val="150000"/>
              </a:lnSpc>
              <a:buNone/>
            </a:pPr>
            <a:r>
              <a:rPr lang="en-ZA" sz="2000" b="1" dirty="0">
                <a:cs typeface="Arial" charset="0"/>
              </a:rPr>
              <a:t>RFP </a:t>
            </a:r>
            <a:r>
              <a:rPr lang="en-ZA" sz="2000" b="1" dirty="0" smtClean="0">
                <a:cs typeface="Arial" charset="0"/>
              </a:rPr>
              <a:t>28/2017: </a:t>
            </a:r>
            <a:r>
              <a:rPr lang="en-ZA" sz="2000" b="1" dirty="0" smtClean="0"/>
              <a:t>APPOINTMENT OFA SERVICE PROVIDER TO CONDUCT AND PROVIDE COMPENSATION AND BENEFIT SURVEYS</a:t>
            </a:r>
            <a:endParaRPr lang="en-ZA" sz="2000" b="1" dirty="0"/>
          </a:p>
        </p:txBody>
      </p:sp>
      <p:sp>
        <p:nvSpPr>
          <p:cNvPr id="8" name="Subtitle 3"/>
          <p:cNvSpPr txBox="1">
            <a:spLocks/>
          </p:cNvSpPr>
          <p:nvPr/>
        </p:nvSpPr>
        <p:spPr bwMode="auto">
          <a:xfrm>
            <a:off x="1524002" y="2590496"/>
            <a:ext cx="6942082" cy="9586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a:t>
            </a:r>
            <a:r>
              <a:rPr lang="en-ZA" sz="2000" b="1" kern="0" dirty="0" smtClean="0">
                <a:solidFill>
                  <a:schemeClr val="bg1"/>
                </a:solidFill>
                <a:cs typeface="Arial" charset="0"/>
              </a:rPr>
              <a:t>30</a:t>
            </a:r>
            <a:r>
              <a:rPr lang="en-ZA" sz="2000" b="1" kern="0" noProof="0" dirty="0" smtClean="0">
                <a:solidFill>
                  <a:schemeClr val="bg1"/>
                </a:solidFill>
                <a:cs typeface="Arial" charset="0"/>
              </a:rPr>
              <a:t> January</a:t>
            </a:r>
            <a:r>
              <a:rPr lang="en-ZA" sz="2000" b="1" kern="0" dirty="0" smtClean="0">
                <a:solidFill>
                  <a:schemeClr val="bg1"/>
                </a:solidFill>
                <a:cs typeface="Arial" charset="0"/>
              </a:rPr>
              <a:t>  2018, </a:t>
            </a:r>
            <a:r>
              <a:rPr lang="en-ZA" sz="2000" b="1" kern="0" dirty="0">
                <a:solidFill>
                  <a:schemeClr val="bg1"/>
                </a:solidFill>
                <a:cs typeface="Arial" charset="0"/>
              </a:rPr>
              <a:t>14H00</a:t>
            </a:r>
          </a:p>
          <a:p>
            <a:pPr lvl="0" defTabSz="912813" eaLnBrk="0" hangingPunct="0">
              <a:lnSpc>
                <a:spcPct val="150000"/>
              </a:lnSpc>
              <a:buSzPct val="120000"/>
              <a:defRPr/>
            </a:pPr>
            <a:r>
              <a:rPr lang="en-ZA" sz="2000" b="1" kern="0" dirty="0">
                <a:solidFill>
                  <a:schemeClr val="bg1"/>
                </a:solidFill>
                <a:cs typeface="Arial" charset="0"/>
              </a:rPr>
              <a:t>Venue			</a:t>
            </a:r>
            <a:r>
              <a:rPr lang="en-ZA" sz="2000" b="1" kern="0" dirty="0" smtClean="0">
                <a:solidFill>
                  <a:schemeClr val="bg1"/>
                </a:solidFill>
                <a:cs typeface="Arial" charset="0"/>
              </a:rPr>
              <a:t>:Auditorium</a:t>
            </a:r>
            <a:endParaRPr lang="en-ZA" sz="2000" b="1" kern="0" dirty="0">
              <a:solidFill>
                <a:schemeClr val="bg1"/>
              </a:solidFill>
              <a:cs typeface="Arial" charset="0"/>
            </a:endParaRPr>
          </a:p>
        </p:txBody>
      </p:sp>
      <p:sp>
        <p:nvSpPr>
          <p:cNvPr id="4" name="Footer Placeholder 3"/>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868428"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10</a:t>
            </a:fld>
            <a:endParaRPr lang="en-ZA" dirty="0">
              <a:solidFill>
                <a:schemeClr val="tx1"/>
              </a:solidFill>
            </a:endParaRPr>
          </a:p>
        </p:txBody>
      </p:sp>
      <p:sp>
        <p:nvSpPr>
          <p:cNvPr id="6" name="Rectangle 11"/>
          <p:cNvSpPr>
            <a:spLocks noChangeArrowheads="1"/>
          </p:cNvSpPr>
          <p:nvPr/>
        </p:nvSpPr>
        <p:spPr bwMode="auto">
          <a:xfrm>
            <a:off x="552540" y="1417308"/>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AutoShape 74"/>
          <p:cNvSpPr>
            <a:spLocks noChangeArrowheads="1"/>
          </p:cNvSpPr>
          <p:nvPr/>
        </p:nvSpPr>
        <p:spPr bwMode="auto">
          <a:xfrm>
            <a:off x="273269" y="758100"/>
            <a:ext cx="2985932"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9" name="Text Box 75"/>
          <p:cNvSpPr txBox="1">
            <a:spLocks noChangeArrowheads="1"/>
          </p:cNvSpPr>
          <p:nvPr/>
        </p:nvSpPr>
        <p:spPr bwMode="auto">
          <a:xfrm>
            <a:off x="639770" y="967197"/>
            <a:ext cx="1048271"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0</a:t>
            </a:r>
            <a:endParaRPr lang="en-GB" b="1" dirty="0">
              <a:solidFill>
                <a:schemeClr val="tx2"/>
              </a:solidFill>
            </a:endParaRPr>
          </a:p>
        </p:txBody>
      </p:sp>
      <p:sp>
        <p:nvSpPr>
          <p:cNvPr id="10" name="Rectangle 12"/>
          <p:cNvSpPr>
            <a:spLocks noChangeArrowheads="1"/>
          </p:cNvSpPr>
          <p:nvPr/>
        </p:nvSpPr>
        <p:spPr bwMode="auto">
          <a:xfrm>
            <a:off x="560917" y="5485859"/>
            <a:ext cx="1518490"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cs typeface="+mn-cs"/>
              </a:rPr>
              <a:t>BBBEE </a:t>
            </a:r>
            <a:r>
              <a:rPr lang="en-US" sz="1200" dirty="0" smtClean="0">
                <a:solidFill>
                  <a:schemeClr val="tx2"/>
                </a:solidFill>
                <a:cs typeface="+mn-cs"/>
              </a:rPr>
              <a:t>=</a:t>
            </a:r>
            <a:r>
              <a:rPr lang="en-US" sz="1200" b="1" dirty="0" smtClean="0">
                <a:solidFill>
                  <a:schemeClr val="tx2"/>
                </a:solidFill>
                <a:cs typeface="+mn-cs"/>
              </a:rPr>
              <a:t> 20</a:t>
            </a:r>
            <a:endParaRPr lang="en-US" sz="1200" b="1" dirty="0">
              <a:solidFill>
                <a:schemeClr val="tx2"/>
              </a:solidFill>
              <a:cs typeface="+mn-cs"/>
            </a:endParaRPr>
          </a:p>
        </p:txBody>
      </p:sp>
      <p:sp>
        <p:nvSpPr>
          <p:cNvPr id="11" name="Rectangle 11"/>
          <p:cNvSpPr>
            <a:spLocks noChangeArrowheads="1"/>
          </p:cNvSpPr>
          <p:nvPr/>
        </p:nvSpPr>
        <p:spPr bwMode="auto">
          <a:xfrm>
            <a:off x="2170489" y="5709766"/>
            <a:ext cx="928695" cy="44781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smtClean="0">
                <a:solidFill>
                  <a:schemeClr val="tx2"/>
                </a:solidFill>
                <a:cs typeface="+mn-cs"/>
              </a:rPr>
              <a:t>100 points</a:t>
            </a:r>
            <a:endParaRPr lang="en-US" sz="1100" b="1" dirty="0">
              <a:solidFill>
                <a:schemeClr val="tx2"/>
              </a:solidFill>
              <a:cs typeface="+mn-cs"/>
            </a:endParaRPr>
          </a:p>
        </p:txBody>
      </p:sp>
      <p:sp>
        <p:nvSpPr>
          <p:cNvPr id="12" name="AutoShape 90"/>
          <p:cNvSpPr>
            <a:spLocks noChangeArrowheads="1"/>
          </p:cNvSpPr>
          <p:nvPr/>
        </p:nvSpPr>
        <p:spPr bwMode="auto">
          <a:xfrm>
            <a:off x="273270" y="4906709"/>
            <a:ext cx="3018268" cy="1613014"/>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13" name="Text Box 91"/>
          <p:cNvSpPr txBox="1">
            <a:spLocks noChangeArrowheads="1"/>
          </p:cNvSpPr>
          <p:nvPr/>
        </p:nvSpPr>
        <p:spPr bwMode="auto">
          <a:xfrm>
            <a:off x="639770" y="5076436"/>
            <a:ext cx="1193856"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2</a:t>
            </a:r>
            <a:endParaRPr lang="en-GB" b="1" dirty="0">
              <a:solidFill>
                <a:schemeClr val="tx2"/>
              </a:solidFill>
            </a:endParaRPr>
          </a:p>
        </p:txBody>
      </p:sp>
      <p:sp>
        <p:nvSpPr>
          <p:cNvPr id="16" name="Text Box 98"/>
          <p:cNvSpPr txBox="1">
            <a:spLocks noChangeArrowheads="1"/>
          </p:cNvSpPr>
          <p:nvPr/>
        </p:nvSpPr>
        <p:spPr bwMode="auto">
          <a:xfrm>
            <a:off x="3500989" y="732601"/>
            <a:ext cx="5627518" cy="2246769"/>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lgn="just">
              <a:buFont typeface="Arial" panose="020B0604020202020204" pitchFamily="34" charset="0"/>
              <a:buChar char="•"/>
            </a:pPr>
            <a:r>
              <a:rPr lang="en-ZA" sz="1000" b="1" dirty="0" smtClean="0">
                <a:solidFill>
                  <a:schemeClr val="tx2"/>
                </a:solidFill>
              </a:rPr>
              <a:t>Invitation </a:t>
            </a:r>
            <a:r>
              <a:rPr lang="en-ZA" sz="1000" b="1" dirty="0">
                <a:solidFill>
                  <a:schemeClr val="tx2"/>
                </a:solidFill>
              </a:rPr>
              <a:t>to Bid SBD </a:t>
            </a:r>
            <a:r>
              <a:rPr lang="en-ZA" sz="1000" b="1" dirty="0" smtClean="0">
                <a:solidFill>
                  <a:schemeClr val="tx2"/>
                </a:solidFill>
              </a:rPr>
              <a:t>1</a:t>
            </a:r>
          </a:p>
          <a:p>
            <a:pPr marL="171450" indent="-171450" algn="just">
              <a:buFont typeface="Arial" panose="020B0604020202020204" pitchFamily="34" charset="0"/>
              <a:buChar char="•"/>
            </a:pPr>
            <a:r>
              <a:rPr lang="en-ZA" sz="1000" b="1" dirty="0" smtClean="0">
                <a:solidFill>
                  <a:schemeClr val="tx2"/>
                </a:solidFill>
              </a:rPr>
              <a:t>Tax Compliance status pin</a:t>
            </a:r>
          </a:p>
          <a:p>
            <a:pPr marL="173038" indent="-173038" algn="just">
              <a:buFontTx/>
              <a:buChar char="•"/>
            </a:pPr>
            <a:r>
              <a:rPr lang="en-ZA" sz="1000" b="1" dirty="0" smtClean="0">
                <a:solidFill>
                  <a:schemeClr val="tx2"/>
                </a:solidFill>
              </a:rPr>
              <a:t>Central </a:t>
            </a:r>
            <a:r>
              <a:rPr lang="en-ZA" sz="1000" b="1" dirty="0">
                <a:solidFill>
                  <a:schemeClr val="tx2"/>
                </a:solidFill>
              </a:rPr>
              <a:t>Registration Report (Central Database System) </a:t>
            </a:r>
            <a:r>
              <a:rPr lang="en-ZA" sz="1000" b="1" dirty="0" smtClean="0">
                <a:solidFill>
                  <a:schemeClr val="tx2"/>
                </a:solidFill>
              </a:rPr>
              <a:t>from NT                       </a:t>
            </a:r>
          </a:p>
          <a:p>
            <a:pPr algn="just">
              <a:buFontTx/>
              <a:buChar char="•"/>
            </a:pPr>
            <a:r>
              <a:rPr lang="en-ZA" sz="1000" b="1" dirty="0" smtClean="0">
                <a:solidFill>
                  <a:schemeClr val="tx2"/>
                </a:solidFill>
              </a:rPr>
              <a:t>   GCC </a:t>
            </a:r>
          </a:p>
          <a:p>
            <a:pPr algn="just">
              <a:buFontTx/>
              <a:buChar char="•"/>
            </a:pPr>
            <a:r>
              <a:rPr lang="en-ZA" sz="1000" b="1" dirty="0" smtClean="0">
                <a:solidFill>
                  <a:schemeClr val="tx2"/>
                </a:solidFill>
              </a:rPr>
              <a:t>   SARS </a:t>
            </a:r>
            <a:r>
              <a:rPr lang="en-ZA" sz="1000" b="1" dirty="0">
                <a:solidFill>
                  <a:schemeClr val="tx2"/>
                </a:solidFill>
              </a:rPr>
              <a:t>Oath of </a:t>
            </a:r>
            <a:r>
              <a:rPr lang="en-ZA" sz="1000" b="1" dirty="0" smtClean="0">
                <a:solidFill>
                  <a:schemeClr val="tx2"/>
                </a:solidFill>
              </a:rPr>
              <a:t>Secrecy</a:t>
            </a:r>
          </a:p>
          <a:p>
            <a:pPr algn="just">
              <a:buFontTx/>
              <a:buChar char="•"/>
            </a:pPr>
            <a:r>
              <a:rPr lang="en-ZA" sz="1000" b="1" dirty="0" smtClean="0">
                <a:solidFill>
                  <a:schemeClr val="tx2"/>
                </a:solidFill>
              </a:rPr>
              <a:t>    Pricing Schedule </a:t>
            </a:r>
            <a:r>
              <a:rPr lang="en-ZA" sz="1000" b="1" dirty="0">
                <a:solidFill>
                  <a:schemeClr val="tx2"/>
                </a:solidFill>
              </a:rPr>
              <a:t>SBD 3.3</a:t>
            </a:r>
          </a:p>
          <a:p>
            <a:pPr algn="just">
              <a:buFontTx/>
              <a:buChar char="•"/>
            </a:pPr>
            <a:r>
              <a:rPr lang="en-ZA" sz="1000" b="1" dirty="0">
                <a:solidFill>
                  <a:schemeClr val="tx2"/>
                </a:solidFill>
              </a:rPr>
              <a:t> </a:t>
            </a:r>
            <a:r>
              <a:rPr lang="en-ZA" sz="1000" b="1" dirty="0" smtClean="0">
                <a:solidFill>
                  <a:schemeClr val="tx2"/>
                </a:solidFill>
              </a:rPr>
              <a:t>  Declaration </a:t>
            </a:r>
            <a:r>
              <a:rPr lang="en-ZA" sz="1000" b="1" dirty="0">
                <a:solidFill>
                  <a:schemeClr val="tx2"/>
                </a:solidFill>
              </a:rPr>
              <a:t>of </a:t>
            </a:r>
            <a:r>
              <a:rPr lang="en-ZA" sz="1000" b="1" dirty="0" smtClean="0">
                <a:solidFill>
                  <a:schemeClr val="tx2"/>
                </a:solidFill>
              </a:rPr>
              <a:t>interest </a:t>
            </a:r>
            <a:r>
              <a:rPr lang="en-ZA" sz="1000" b="1" dirty="0">
                <a:solidFill>
                  <a:schemeClr val="tx2"/>
                </a:solidFill>
              </a:rPr>
              <a:t>SBD </a:t>
            </a:r>
            <a:r>
              <a:rPr lang="en-ZA" sz="1000" b="1" dirty="0" smtClean="0">
                <a:solidFill>
                  <a:schemeClr val="tx2"/>
                </a:solidFill>
              </a:rPr>
              <a:t>4</a:t>
            </a:r>
          </a:p>
          <a:p>
            <a:pPr algn="just">
              <a:buFontTx/>
              <a:buChar char="•"/>
            </a:pPr>
            <a:r>
              <a:rPr lang="en-ZA" sz="1000" b="1" dirty="0">
                <a:solidFill>
                  <a:schemeClr val="tx2"/>
                </a:solidFill>
              </a:rPr>
              <a:t> </a:t>
            </a:r>
            <a:r>
              <a:rPr lang="en-ZA" sz="1000" b="1" dirty="0" smtClean="0">
                <a:solidFill>
                  <a:schemeClr val="tx2"/>
                </a:solidFill>
              </a:rPr>
              <a:t>  Preference Point Claim form- SBD 6.1</a:t>
            </a:r>
            <a:endParaRPr lang="en-ZA" sz="1000" b="1" dirty="0">
              <a:solidFill>
                <a:schemeClr val="tx2"/>
              </a:solidFill>
            </a:endParaRPr>
          </a:p>
          <a:p>
            <a:pPr algn="just">
              <a:buFontTx/>
              <a:buChar char="•"/>
            </a:pPr>
            <a:r>
              <a:rPr lang="en-ZA" sz="1000" b="1" dirty="0">
                <a:solidFill>
                  <a:schemeClr val="tx2"/>
                </a:solidFill>
                <a:cs typeface="Times New Roman" pitchFamily="18" charset="0"/>
              </a:rPr>
              <a:t> </a:t>
            </a:r>
            <a:r>
              <a:rPr lang="en-ZA" sz="1000" b="1" dirty="0" smtClean="0">
                <a:solidFill>
                  <a:schemeClr val="tx2"/>
                </a:solidFill>
                <a:cs typeface="Times New Roman" pitchFamily="18" charset="0"/>
              </a:rPr>
              <a:t>  Declaration </a:t>
            </a:r>
            <a:r>
              <a:rPr lang="en-ZA" sz="1000" b="1" dirty="0">
                <a:solidFill>
                  <a:schemeClr val="tx2"/>
                </a:solidFill>
                <a:cs typeface="Times New Roman" pitchFamily="18" charset="0"/>
              </a:rPr>
              <a:t>of </a:t>
            </a:r>
            <a:r>
              <a:rPr lang="en-ZA" sz="1000" b="1" dirty="0" smtClean="0">
                <a:solidFill>
                  <a:schemeClr val="tx2"/>
                </a:solidFill>
                <a:cs typeface="Times New Roman" pitchFamily="18" charset="0"/>
              </a:rPr>
              <a:t>Bidder’s </a:t>
            </a:r>
            <a:r>
              <a:rPr lang="en-ZA" sz="1000" b="1" dirty="0">
                <a:solidFill>
                  <a:schemeClr val="tx2"/>
                </a:solidFill>
                <a:cs typeface="Times New Roman" pitchFamily="18" charset="0"/>
              </a:rPr>
              <a:t>Past </a:t>
            </a:r>
            <a:r>
              <a:rPr lang="en-ZA" sz="1000" b="1" dirty="0" smtClean="0">
                <a:solidFill>
                  <a:schemeClr val="tx2"/>
                </a:solidFill>
                <a:cs typeface="Times New Roman" pitchFamily="18" charset="0"/>
              </a:rPr>
              <a:t>SCM </a:t>
            </a:r>
            <a:r>
              <a:rPr lang="en-ZA" sz="1000" b="1" dirty="0">
                <a:solidFill>
                  <a:schemeClr val="tx2"/>
                </a:solidFill>
                <a:cs typeface="Times New Roman" pitchFamily="18" charset="0"/>
              </a:rPr>
              <a:t>Practices – SBD 8</a:t>
            </a:r>
          </a:p>
          <a:p>
            <a:pPr algn="just">
              <a:buFontTx/>
              <a:buChar char="•"/>
            </a:pPr>
            <a:r>
              <a:rPr lang="en-ZA" sz="1000" b="1" dirty="0">
                <a:solidFill>
                  <a:schemeClr val="tx2"/>
                </a:solidFill>
                <a:cs typeface="Times New Roman" pitchFamily="18" charset="0"/>
              </a:rPr>
              <a:t> </a:t>
            </a:r>
            <a:r>
              <a:rPr lang="en-ZA" sz="1000" b="1" dirty="0" smtClean="0">
                <a:solidFill>
                  <a:schemeClr val="tx2"/>
                </a:solidFill>
                <a:cs typeface="Times New Roman" pitchFamily="18" charset="0"/>
              </a:rPr>
              <a:t>  Certificate </a:t>
            </a:r>
            <a:r>
              <a:rPr lang="en-ZA" sz="1000" b="1" dirty="0">
                <a:solidFill>
                  <a:schemeClr val="tx2"/>
                </a:solidFill>
                <a:cs typeface="Times New Roman" pitchFamily="18" charset="0"/>
              </a:rPr>
              <a:t>of </a:t>
            </a:r>
            <a:r>
              <a:rPr lang="en-ZA" sz="1000" b="1" dirty="0" smtClean="0">
                <a:solidFill>
                  <a:schemeClr val="tx2"/>
                </a:solidFill>
                <a:cs typeface="Times New Roman" pitchFamily="18" charset="0"/>
              </a:rPr>
              <a:t>Independent Bid </a:t>
            </a:r>
            <a:r>
              <a:rPr lang="en-ZA" sz="1000" b="1" dirty="0">
                <a:solidFill>
                  <a:schemeClr val="tx2"/>
                </a:solidFill>
                <a:cs typeface="Times New Roman" pitchFamily="18" charset="0"/>
              </a:rPr>
              <a:t>Determination – SBD </a:t>
            </a:r>
            <a:r>
              <a:rPr lang="en-ZA" sz="1000" b="1" dirty="0" smtClean="0">
                <a:solidFill>
                  <a:schemeClr val="tx2"/>
                </a:solidFill>
                <a:cs typeface="Times New Roman" pitchFamily="18" charset="0"/>
              </a:rPr>
              <a:t>9</a:t>
            </a:r>
          </a:p>
          <a:p>
            <a:pPr algn="just">
              <a:buFontTx/>
              <a:buChar char="•"/>
            </a:pPr>
            <a:r>
              <a:rPr lang="en-ZA" sz="1000" b="1" dirty="0" smtClean="0">
                <a:solidFill>
                  <a:schemeClr val="tx2"/>
                </a:solidFill>
                <a:cs typeface="Times New Roman" pitchFamily="18" charset="0"/>
              </a:rPr>
              <a:t>   Supplier cost and risk assessment questionnaire</a:t>
            </a:r>
          </a:p>
          <a:p>
            <a:pPr algn="just">
              <a:buFontTx/>
              <a:buChar char="•"/>
            </a:pPr>
            <a:r>
              <a:rPr lang="en-ZA" sz="1000" b="1" dirty="0">
                <a:solidFill>
                  <a:schemeClr val="tx2"/>
                </a:solidFill>
                <a:cs typeface="Times New Roman" pitchFamily="18" charset="0"/>
              </a:rPr>
              <a:t> </a:t>
            </a:r>
            <a:r>
              <a:rPr lang="en-ZA" sz="1000" b="1" dirty="0" smtClean="0">
                <a:solidFill>
                  <a:schemeClr val="tx2"/>
                </a:solidFill>
                <a:cs typeface="Times New Roman" pitchFamily="18" charset="0"/>
              </a:rPr>
              <a:t>   Three </a:t>
            </a:r>
            <a:r>
              <a:rPr lang="en-ZA" sz="1000" b="1" dirty="0">
                <a:solidFill>
                  <a:schemeClr val="tx2"/>
                </a:solidFill>
                <a:cs typeface="Times New Roman" pitchFamily="18" charset="0"/>
              </a:rPr>
              <a:t>(3) most recent Financial Statements</a:t>
            </a:r>
            <a:endParaRPr lang="en-ZA" sz="1000" b="1" dirty="0" smtClean="0">
              <a:solidFill>
                <a:schemeClr val="tx2"/>
              </a:solidFill>
              <a:cs typeface="Times New Roman" pitchFamily="18" charset="0"/>
            </a:endParaRPr>
          </a:p>
          <a:p>
            <a:pPr algn="just">
              <a:buFontTx/>
              <a:buChar char="•"/>
            </a:pPr>
            <a:r>
              <a:rPr lang="en-ZA" sz="1000" b="1" dirty="0" smtClean="0">
                <a:solidFill>
                  <a:schemeClr val="tx2"/>
                </a:solidFill>
                <a:cs typeface="Times New Roman" pitchFamily="18" charset="0"/>
              </a:rPr>
              <a:t>   Service Provider Compliance Form for Technical Evaluation</a:t>
            </a:r>
          </a:p>
          <a:p>
            <a:pPr algn="just">
              <a:buFontTx/>
              <a:buChar char="•"/>
            </a:pPr>
            <a:r>
              <a:rPr lang="en-ZA" sz="1000" b="1" dirty="0">
                <a:solidFill>
                  <a:schemeClr val="tx2"/>
                </a:solidFill>
                <a:cs typeface="Times New Roman" pitchFamily="18" charset="0"/>
              </a:rPr>
              <a:t> </a:t>
            </a:r>
            <a:r>
              <a:rPr lang="en-ZA" sz="1000" b="1" dirty="0" smtClean="0">
                <a:solidFill>
                  <a:schemeClr val="tx2"/>
                </a:solidFill>
                <a:cs typeface="Times New Roman" pitchFamily="18" charset="0"/>
              </a:rPr>
              <a:t>   </a:t>
            </a:r>
            <a:r>
              <a:rPr lang="en-ZA" sz="1000" b="1" dirty="0" smtClean="0">
                <a:solidFill>
                  <a:srgbClr val="FF0000"/>
                </a:solidFill>
                <a:cs typeface="Times New Roman" pitchFamily="18" charset="0"/>
              </a:rPr>
              <a:t>B-BBEE certificate/affidavit level 3</a:t>
            </a:r>
          </a:p>
        </p:txBody>
      </p:sp>
      <p:sp>
        <p:nvSpPr>
          <p:cNvPr id="17" name="Text Box 99"/>
          <p:cNvSpPr txBox="1">
            <a:spLocks noChangeArrowheads="1"/>
          </p:cNvSpPr>
          <p:nvPr/>
        </p:nvSpPr>
        <p:spPr bwMode="auto">
          <a:xfrm>
            <a:off x="5975130" y="3231286"/>
            <a:ext cx="3143216" cy="1277273"/>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buFont typeface="Arial" pitchFamily="34" charset="0"/>
              <a:buChar char="•"/>
            </a:pPr>
            <a:r>
              <a:rPr lang="en-ZA" sz="1100" b="1" dirty="0">
                <a:solidFill>
                  <a:schemeClr val="accent2">
                    <a:lumMod val="50000"/>
                  </a:schemeClr>
                </a:solidFill>
              </a:rPr>
              <a:t>Company Profile, Experience and </a:t>
            </a:r>
            <a:r>
              <a:rPr lang="en-ZA" sz="1100" b="1" dirty="0" smtClean="0">
                <a:solidFill>
                  <a:schemeClr val="accent2">
                    <a:lumMod val="50000"/>
                  </a:schemeClr>
                </a:solidFill>
              </a:rPr>
              <a:t>Resources </a:t>
            </a:r>
          </a:p>
          <a:p>
            <a:pPr marL="171450" indent="-171450">
              <a:buFont typeface="Arial" pitchFamily="34" charset="0"/>
              <a:buChar char="•"/>
            </a:pPr>
            <a:r>
              <a:rPr lang="en-ZA" sz="1100" b="1" dirty="0">
                <a:solidFill>
                  <a:schemeClr val="accent2">
                    <a:lumMod val="50000"/>
                  </a:schemeClr>
                </a:solidFill>
              </a:rPr>
              <a:t>Salary </a:t>
            </a:r>
            <a:r>
              <a:rPr lang="en-ZA" sz="1100" b="1" dirty="0" smtClean="0">
                <a:solidFill>
                  <a:schemeClr val="accent2">
                    <a:lumMod val="50000"/>
                  </a:schemeClr>
                </a:solidFill>
              </a:rPr>
              <a:t>surveys </a:t>
            </a:r>
          </a:p>
          <a:p>
            <a:pPr marL="171450" indent="-171450">
              <a:buFont typeface="Arial" pitchFamily="34" charset="0"/>
              <a:buChar char="•"/>
            </a:pPr>
            <a:r>
              <a:rPr lang="en-ZA" sz="1100" b="1" dirty="0" smtClean="0">
                <a:solidFill>
                  <a:schemeClr val="accent2">
                    <a:lumMod val="50000"/>
                  </a:schemeClr>
                </a:solidFill>
              </a:rPr>
              <a:t>Salary </a:t>
            </a:r>
            <a:r>
              <a:rPr lang="en-ZA" sz="1100" b="1" dirty="0">
                <a:solidFill>
                  <a:schemeClr val="accent2">
                    <a:lumMod val="50000"/>
                  </a:schemeClr>
                </a:solidFill>
              </a:rPr>
              <a:t>and Wage movement </a:t>
            </a:r>
            <a:r>
              <a:rPr lang="en-ZA" sz="1100" b="1" dirty="0" smtClean="0">
                <a:solidFill>
                  <a:schemeClr val="accent2">
                    <a:lumMod val="50000"/>
                  </a:schemeClr>
                </a:solidFill>
              </a:rPr>
              <a:t>survey </a:t>
            </a:r>
          </a:p>
          <a:p>
            <a:pPr marL="171450" indent="-171450">
              <a:buFont typeface="Arial" pitchFamily="34" charset="0"/>
              <a:buChar char="•"/>
            </a:pPr>
            <a:r>
              <a:rPr lang="en-ZA" sz="1100" b="1" dirty="0">
                <a:solidFill>
                  <a:schemeClr val="accent2">
                    <a:lumMod val="50000"/>
                  </a:schemeClr>
                </a:solidFill>
              </a:rPr>
              <a:t>Short Term Incentives </a:t>
            </a:r>
            <a:r>
              <a:rPr lang="en-ZA" sz="1100" b="1" dirty="0" smtClean="0">
                <a:solidFill>
                  <a:schemeClr val="accent2">
                    <a:lumMod val="50000"/>
                  </a:schemeClr>
                </a:solidFill>
              </a:rPr>
              <a:t>survey </a:t>
            </a:r>
          </a:p>
          <a:p>
            <a:pPr marL="171450" indent="-171450">
              <a:buFont typeface="Arial" pitchFamily="34" charset="0"/>
              <a:buChar char="•"/>
            </a:pPr>
            <a:r>
              <a:rPr lang="en-ZA" sz="1100" b="1" dirty="0">
                <a:solidFill>
                  <a:schemeClr val="accent2">
                    <a:lumMod val="50000"/>
                  </a:schemeClr>
                </a:solidFill>
              </a:rPr>
              <a:t>Benefits </a:t>
            </a:r>
            <a:r>
              <a:rPr lang="en-ZA" sz="1100" b="1" dirty="0" smtClean="0">
                <a:solidFill>
                  <a:schemeClr val="accent2">
                    <a:lumMod val="50000"/>
                  </a:schemeClr>
                </a:solidFill>
              </a:rPr>
              <a:t>survey</a:t>
            </a:r>
          </a:p>
          <a:p>
            <a:pPr marL="171450" indent="-171450">
              <a:buFont typeface="Arial" pitchFamily="34" charset="0"/>
              <a:buChar char="•"/>
            </a:pPr>
            <a:endParaRPr lang="en-ZA" sz="1100" b="1" dirty="0" smtClean="0">
              <a:solidFill>
                <a:schemeClr val="accent2">
                  <a:lumMod val="50000"/>
                </a:schemeClr>
              </a:solidFill>
            </a:endParaRPr>
          </a:p>
        </p:txBody>
      </p:sp>
      <p:sp>
        <p:nvSpPr>
          <p:cNvPr id="18" name="AutoShape 90"/>
          <p:cNvSpPr>
            <a:spLocks noChangeArrowheads="1"/>
          </p:cNvSpPr>
          <p:nvPr/>
        </p:nvSpPr>
        <p:spPr bwMode="auto">
          <a:xfrm>
            <a:off x="273270" y="3110523"/>
            <a:ext cx="5498055" cy="1656517"/>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19" name="Rectangle 12"/>
          <p:cNvSpPr>
            <a:spLocks noChangeArrowheads="1"/>
          </p:cNvSpPr>
          <p:nvPr/>
        </p:nvSpPr>
        <p:spPr bwMode="auto">
          <a:xfrm>
            <a:off x="349124" y="3612160"/>
            <a:ext cx="2066415"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smtClean="0">
                <a:solidFill>
                  <a:schemeClr val="tx2"/>
                </a:solidFill>
                <a:cs typeface="Times New Roman" pitchFamily="18" charset="0"/>
              </a:rPr>
              <a:t> </a:t>
            </a:r>
            <a:r>
              <a:rPr lang="en-US" sz="1200" b="1" dirty="0">
                <a:solidFill>
                  <a:schemeClr val="tx2"/>
                </a:solidFill>
                <a:cs typeface="Times New Roman" pitchFamily="18" charset="0"/>
              </a:rPr>
              <a:t>Technical </a:t>
            </a:r>
            <a:r>
              <a:rPr lang="en-US" sz="1200" b="1" dirty="0" smtClean="0">
                <a:solidFill>
                  <a:schemeClr val="tx2"/>
                </a:solidFill>
                <a:cs typeface="Times New Roman" pitchFamily="18" charset="0"/>
              </a:rPr>
              <a:t>Evaluation </a:t>
            </a:r>
            <a:endParaRPr lang="en-US" sz="1050" b="1" dirty="0">
              <a:solidFill>
                <a:schemeClr val="tx2"/>
              </a:solidFill>
              <a:cs typeface="Times New Roman" pitchFamily="18" charset="0"/>
            </a:endParaRPr>
          </a:p>
        </p:txBody>
      </p:sp>
      <p:sp>
        <p:nvSpPr>
          <p:cNvPr id="20" name="Rectangle 11"/>
          <p:cNvSpPr>
            <a:spLocks noChangeArrowheads="1"/>
          </p:cNvSpPr>
          <p:nvPr/>
        </p:nvSpPr>
        <p:spPr bwMode="auto">
          <a:xfrm>
            <a:off x="2514599" y="3636692"/>
            <a:ext cx="928695" cy="46427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200" b="1" dirty="0" smtClean="0">
                <a:solidFill>
                  <a:schemeClr val="tx2"/>
                </a:solidFill>
              </a:rPr>
              <a:t>100 points</a:t>
            </a:r>
            <a:endParaRPr lang="en-US" sz="1200" b="1" dirty="0">
              <a:solidFill>
                <a:schemeClr val="tx2"/>
              </a:solidFill>
            </a:endParaRPr>
          </a:p>
        </p:txBody>
      </p:sp>
      <p:sp>
        <p:nvSpPr>
          <p:cNvPr id="21" name="Text Box 91"/>
          <p:cNvSpPr txBox="1">
            <a:spLocks noChangeArrowheads="1"/>
          </p:cNvSpPr>
          <p:nvPr/>
        </p:nvSpPr>
        <p:spPr bwMode="auto">
          <a:xfrm>
            <a:off x="584669" y="3147615"/>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1</a:t>
            </a:r>
            <a:endParaRPr lang="en-GB" b="1"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r>
              <a:rPr kumimoji="0" lang="en-ZA"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r>
              <a:rPr lang="en-ZA" sz="2000" noProof="0" dirty="0"/>
              <a:t> </a:t>
            </a:r>
            <a:r>
              <a:rPr lang="en-ZA" sz="2000" noProof="0" dirty="0" smtClean="0"/>
              <a:t>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2000" b="1" dirty="0">
                <a:solidFill>
                  <a:schemeClr val="bg1"/>
                </a:solidFill>
                <a:effectLst>
                  <a:outerShdw blurRad="38100" dist="38100" dir="2700000" algn="tl">
                    <a:srgbClr val="000000">
                      <a:alpha val="43137"/>
                    </a:srgbClr>
                  </a:outerShdw>
                </a:effectLst>
                <a:latin typeface="+mj-lt"/>
                <a:ea typeface="+mj-ea"/>
                <a:cs typeface="+mj-cs"/>
              </a:rPr>
              <a:t>to section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11 </a:t>
            </a:r>
            <a:r>
              <a:rPr lang="en-ZA" sz="2000" b="1" dirty="0">
                <a:solidFill>
                  <a:schemeClr val="bg1"/>
                </a:solidFill>
                <a:effectLst>
                  <a:outerShdw blurRad="38100" dist="38100" dir="2700000" algn="tl">
                    <a:srgbClr val="000000">
                      <a:alpha val="43137"/>
                    </a:srgbClr>
                  </a:outerShdw>
                </a:effectLst>
                <a:latin typeface="+mj-lt"/>
                <a:ea typeface="+mj-ea"/>
                <a:cs typeface="+mj-cs"/>
              </a:rPr>
              <a:t>of the RFP doc</a:t>
            </a:r>
          </a:p>
        </p:txBody>
      </p:sp>
      <p:cxnSp>
        <p:nvCxnSpPr>
          <p:cNvPr id="4" name="Straight Connector 3"/>
          <p:cNvCxnSpPr/>
          <p:nvPr/>
        </p:nvCxnSpPr>
        <p:spPr bwMode="auto">
          <a:xfrm>
            <a:off x="136906" y="3131117"/>
            <a:ext cx="8991600" cy="0"/>
          </a:xfrm>
          <a:prstGeom prst="line">
            <a:avLst/>
          </a:prstGeom>
          <a:solidFill>
            <a:schemeClr val="bg1"/>
          </a:solidFill>
          <a:ln w="38100" cap="flat" cmpd="sng" algn="ctr">
            <a:solidFill>
              <a:schemeClr val="tx2"/>
            </a:solidFill>
            <a:prstDash val="dash"/>
            <a:round/>
            <a:headEnd type="none" w="med" len="med"/>
            <a:tailEnd type="none" w="med" len="med"/>
          </a:ln>
          <a:effectLst/>
        </p:spPr>
      </p:cxnSp>
      <p:cxnSp>
        <p:nvCxnSpPr>
          <p:cNvPr id="25" name="Straight Connector 24"/>
          <p:cNvCxnSpPr/>
          <p:nvPr/>
        </p:nvCxnSpPr>
        <p:spPr bwMode="auto">
          <a:xfrm>
            <a:off x="136906" y="4906709"/>
            <a:ext cx="8981440" cy="0"/>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9" name="Rectangle 11"/>
          <p:cNvSpPr>
            <a:spLocks noChangeArrowheads="1"/>
          </p:cNvSpPr>
          <p:nvPr/>
        </p:nvSpPr>
        <p:spPr bwMode="auto">
          <a:xfrm>
            <a:off x="3500989" y="3179795"/>
            <a:ext cx="1802280" cy="151797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endParaRPr lang="en-US" sz="1200" b="1" dirty="0" smtClean="0"/>
          </a:p>
          <a:p>
            <a:pPr marL="176213" indent="-176213" algn="ctr">
              <a:defRPr/>
            </a:pPr>
            <a:endParaRPr lang="en-US" sz="1200" b="1" dirty="0"/>
          </a:p>
          <a:p>
            <a:pPr marL="176213" indent="-176213" algn="ctr">
              <a:defRPr/>
            </a:pPr>
            <a:r>
              <a:rPr lang="en-US" sz="1200" b="1" dirty="0" smtClean="0">
                <a:solidFill>
                  <a:schemeClr val="tx2"/>
                </a:solidFill>
              </a:rPr>
              <a:t>Achieve  overall score of 75 out of 100 points to proceed to Gate 2</a:t>
            </a:r>
            <a:endParaRPr lang="en-US" sz="1200" b="1" dirty="0">
              <a:solidFill>
                <a:schemeClr val="tx2"/>
              </a:solidFill>
            </a:endParaRPr>
          </a:p>
        </p:txBody>
      </p:sp>
      <p:sp>
        <p:nvSpPr>
          <p:cNvPr id="22" name="Rectangle 12"/>
          <p:cNvSpPr>
            <a:spLocks noChangeArrowheads="1"/>
          </p:cNvSpPr>
          <p:nvPr/>
        </p:nvSpPr>
        <p:spPr bwMode="auto">
          <a:xfrm>
            <a:off x="552541" y="6030329"/>
            <a:ext cx="1518489"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rPr>
              <a:t>Price </a:t>
            </a:r>
            <a:r>
              <a:rPr lang="en-US" sz="1200" dirty="0" smtClean="0">
                <a:solidFill>
                  <a:schemeClr val="tx2"/>
                </a:solidFill>
              </a:rPr>
              <a:t>=</a:t>
            </a:r>
            <a:r>
              <a:rPr lang="en-US" sz="1200" b="1" dirty="0" smtClean="0">
                <a:solidFill>
                  <a:schemeClr val="tx2"/>
                </a:solidFill>
              </a:rPr>
              <a:t> 80</a:t>
            </a:r>
            <a:endParaRPr lang="en-US" sz="1200" b="1" dirty="0">
              <a:solidFill>
                <a:schemeClr val="tx2"/>
              </a:solidFill>
            </a:endParaRPr>
          </a:p>
        </p:txBody>
      </p:sp>
      <p:sp>
        <p:nvSpPr>
          <p:cNvPr id="2" name="Footer Placeholder 1"/>
          <p:cNvSpPr>
            <a:spLocks noGrp="1"/>
          </p:cNvSpPr>
          <p:nvPr>
            <p:ph type="ftr" sz="quarter" idx="10"/>
          </p:nvPr>
        </p:nvSpPr>
        <p:spPr/>
        <p:txBody>
          <a:bodyPr/>
          <a:lstStyle/>
          <a:p>
            <a:pPr>
              <a:defRPr/>
            </a:pPr>
            <a:endParaRPr lang="en-ZA" dirty="0"/>
          </a:p>
        </p:txBody>
      </p:sp>
      <p:sp>
        <p:nvSpPr>
          <p:cNvPr id="23" name="Rectangle 11"/>
          <p:cNvSpPr>
            <a:spLocks noChangeArrowheads="1"/>
          </p:cNvSpPr>
          <p:nvPr/>
        </p:nvSpPr>
        <p:spPr bwMode="auto">
          <a:xfrm>
            <a:off x="560917" y="2046086"/>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M</a:t>
            </a:r>
            <a:r>
              <a:rPr lang="en-US" sz="1200" b="1" dirty="0" smtClean="0">
                <a:solidFill>
                  <a:schemeClr val="tx2"/>
                </a:solidFill>
              </a:rPr>
              <a:t>andatory requirements</a:t>
            </a:r>
            <a:endParaRPr lang="en-US" sz="1200" b="1" dirty="0">
              <a:solidFill>
                <a:schemeClr val="tx2"/>
              </a:solidFill>
            </a:endParaRPr>
          </a:p>
        </p:txBody>
      </p:sp>
    </p:spTree>
    <p:extLst>
      <p:ext uri="{BB962C8B-B14F-4D97-AF65-F5344CB8AC3E}">
        <p14:creationId xmlns:p14="http://schemas.microsoft.com/office/powerpoint/2010/main" val="3534176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18446"/>
            <a:ext cx="8793162" cy="261610"/>
          </a:xfrm>
          <a:noFill/>
          <a:ln w="9525">
            <a:noFill/>
            <a:miter lim="800000"/>
            <a:headEnd/>
            <a:tailEnd/>
          </a:ln>
        </p:spPr>
        <p:txBody>
          <a:bodyPr vert="horz" wrap="square" lIns="360000" tIns="0" rIns="0" bIns="0" numCol="1" anchor="ctr" anchorCtr="0" compatLnSpc="1">
            <a:prstTxWarp prst="textNoShape">
              <a:avLst/>
            </a:prstTxWarp>
            <a:spAutoFit/>
          </a:bodyPr>
          <a:lstStyle/>
          <a:p>
            <a:pPr defTabSz="914400" eaLnBrk="1" hangingPunct="1"/>
            <a:r>
              <a:rPr lang="en-ZA" sz="2000" kern="1200" dirty="0">
                <a:effectLst>
                  <a:outerShdw blurRad="38100" dist="38100" dir="2700000" algn="tl">
                    <a:srgbClr val="000000">
                      <a:alpha val="43137"/>
                    </a:srgbClr>
                  </a:outerShdw>
                </a:effectLst>
              </a:rPr>
              <a:t>Technical Requirements</a:t>
            </a:r>
          </a:p>
        </p:txBody>
      </p:sp>
      <p:sp>
        <p:nvSpPr>
          <p:cNvPr id="3" name="Content Placeholder 2"/>
          <p:cNvSpPr>
            <a:spLocks noGrp="1"/>
          </p:cNvSpPr>
          <p:nvPr>
            <p:ph idx="1"/>
          </p:nvPr>
        </p:nvSpPr>
        <p:spPr>
          <a:xfrm>
            <a:off x="1" y="760094"/>
            <a:ext cx="9144000" cy="3323987"/>
          </a:xfrm>
        </p:spPr>
        <p:txBody>
          <a:bodyPr/>
          <a:lstStyle/>
          <a:p>
            <a:pPr marL="180975" indent="-3175">
              <a:lnSpc>
                <a:spcPct val="150000"/>
              </a:lnSpc>
              <a:buNone/>
            </a:pPr>
            <a:r>
              <a:rPr lang="en-GB" b="1" kern="1200" dirty="0">
                <a:solidFill>
                  <a:schemeClr val="tx2"/>
                </a:solidFill>
                <a:latin typeface="Arial" charset="0"/>
              </a:rPr>
              <a:t>Bidders are required to </a:t>
            </a:r>
            <a:r>
              <a:rPr lang="en-ZA" b="1" kern="1200" dirty="0">
                <a:solidFill>
                  <a:schemeClr val="tx2"/>
                </a:solidFill>
                <a:latin typeface="Arial" charset="0"/>
              </a:rPr>
              <a:t>complete Annexure A2 to assist the evaluators to locate technical responses.</a:t>
            </a:r>
          </a:p>
          <a:p>
            <a:pPr marL="180975" indent="-3175">
              <a:lnSpc>
                <a:spcPct val="150000"/>
              </a:lnSpc>
              <a:buNone/>
            </a:pPr>
            <a:endParaRPr lang="en-ZA" sz="1400" kern="1200" dirty="0">
              <a:solidFill>
                <a:srgbClr val="FF0000"/>
              </a:solidFill>
              <a:latin typeface="Arial" charset="0"/>
              <a:cs typeface="Arial" panose="020B0604020202020204" pitchFamily="34" charset="0"/>
            </a:endParaRPr>
          </a:p>
          <a:p>
            <a:pPr marL="180975" indent="-3175">
              <a:lnSpc>
                <a:spcPct val="150000"/>
              </a:lnSpc>
              <a:buNone/>
            </a:pPr>
            <a:endParaRPr lang="en-ZA" sz="1400" kern="1200" dirty="0" smtClean="0">
              <a:solidFill>
                <a:srgbClr val="FF0000"/>
              </a:solidFill>
              <a:latin typeface="Arial" charset="0"/>
              <a:cs typeface="Arial" panose="020B0604020202020204" pitchFamily="34" charset="0"/>
            </a:endParaRPr>
          </a:p>
          <a:p>
            <a:pPr marL="180975" indent="-3175">
              <a:lnSpc>
                <a:spcPct val="150000"/>
              </a:lnSpc>
              <a:buNone/>
            </a:pPr>
            <a:endParaRPr lang="en-ZA" sz="1400" kern="1200" dirty="0">
              <a:solidFill>
                <a:srgbClr val="FF0000"/>
              </a:solidFill>
              <a:latin typeface="Arial" charset="0"/>
              <a:cs typeface="Arial" panose="020B0604020202020204" pitchFamily="34" charset="0"/>
            </a:endParaRPr>
          </a:p>
          <a:p>
            <a:pPr marL="180975" indent="-3175">
              <a:lnSpc>
                <a:spcPct val="150000"/>
              </a:lnSpc>
              <a:buNone/>
            </a:pPr>
            <a:endParaRPr lang="en-ZA" sz="1400" kern="1200" dirty="0" smtClean="0">
              <a:solidFill>
                <a:srgbClr val="FF0000"/>
              </a:solidFill>
              <a:latin typeface="Arial" charset="0"/>
              <a:cs typeface="Arial" panose="020B0604020202020204" pitchFamily="34" charset="0"/>
            </a:endParaRPr>
          </a:p>
          <a:p>
            <a:pPr marL="180975" indent="-3175">
              <a:lnSpc>
                <a:spcPct val="150000"/>
              </a:lnSpc>
              <a:buNone/>
            </a:pPr>
            <a:endParaRPr lang="en-ZA" sz="1400" kern="1200" dirty="0">
              <a:solidFill>
                <a:srgbClr val="FF0000"/>
              </a:solidFill>
              <a:latin typeface="Arial" charset="0"/>
              <a:cs typeface="Arial" panose="020B0604020202020204" pitchFamily="34" charset="0"/>
            </a:endParaRPr>
          </a:p>
          <a:p>
            <a:pPr marL="180975" indent="-3175">
              <a:lnSpc>
                <a:spcPct val="150000"/>
              </a:lnSpc>
              <a:buNone/>
            </a:pPr>
            <a:endParaRPr lang="en-ZA" sz="1400" kern="1200" dirty="0" smtClean="0">
              <a:solidFill>
                <a:srgbClr val="FF0000"/>
              </a:solidFill>
              <a:latin typeface="Arial" charset="0"/>
              <a:cs typeface="Arial" panose="020B0604020202020204" pitchFamily="34" charset="0"/>
            </a:endParaRPr>
          </a:p>
          <a:p>
            <a:pPr marL="180975" indent="-3175">
              <a:lnSpc>
                <a:spcPct val="150000"/>
              </a:lnSpc>
              <a:buNone/>
            </a:pPr>
            <a:endParaRPr lang="en-ZA" sz="1400" kern="1200" dirty="0">
              <a:solidFill>
                <a:srgbClr val="FF0000"/>
              </a:solidFill>
              <a:latin typeface="Arial" charset="0"/>
              <a:cs typeface="Arial" panose="020B0604020202020204" pitchFamily="34" charset="0"/>
            </a:endParaRPr>
          </a:p>
          <a:p>
            <a:pPr marL="180975" indent="-3175">
              <a:lnSpc>
                <a:spcPct val="150000"/>
              </a:lnSpc>
              <a:buNone/>
            </a:pPr>
            <a:endParaRPr lang="en-ZA" sz="1400" dirty="0">
              <a:solidFill>
                <a:srgbClr val="FF0000"/>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1"/>
          </p:nvPr>
        </p:nvSpPr>
        <p:spPr/>
        <p:txBody>
          <a:bodyPr/>
          <a:lstStyle/>
          <a:p>
            <a:pPr>
              <a:defRPr/>
            </a:pPr>
            <a:fld id="{7ABC2798-EB18-44DC-8EE5-F31FF9AF6718}" type="slidenum">
              <a:rPr lang="en-ZA" smtClean="0"/>
              <a:pPr>
                <a:defRPr/>
              </a:pPr>
              <a:t>11</a:t>
            </a:fld>
            <a:endParaRPr lang="en-ZA" dirty="0"/>
          </a:p>
        </p:txBody>
      </p:sp>
      <p:sp>
        <p:nvSpPr>
          <p:cNvPr id="8" name="Slide Number Placeholder 7"/>
          <p:cNvSpPr txBox="1">
            <a:spLocks/>
          </p:cNvSpPr>
          <p:nvPr/>
        </p:nvSpPr>
        <p:spPr bwMode="gray">
          <a:xfrm>
            <a:off x="6963021" y="6519723"/>
            <a:ext cx="862012"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US"/>
            </a:defPPr>
            <a:lvl1pPr algn="r" rtl="0" fontAlgn="base">
              <a:spcBef>
                <a:spcPct val="0"/>
              </a:spcBef>
              <a:spcAft>
                <a:spcPct val="0"/>
              </a:spcAft>
              <a:defRPr sz="1200" kern="1200">
                <a:solidFill>
                  <a:schemeClr val="bg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11</a:t>
            </a:fld>
            <a:endParaRPr lang="en-ZA" dirty="0">
              <a:solidFill>
                <a:schemeClr val="tx1"/>
              </a:solidFill>
            </a:endParaRPr>
          </a:p>
        </p:txBody>
      </p:sp>
      <p:sp>
        <p:nvSpPr>
          <p:cNvPr id="11" name="Footer Placeholder 10"/>
          <p:cNvSpPr>
            <a:spLocks noGrp="1"/>
          </p:cNvSpPr>
          <p:nvPr>
            <p:ph type="ftr" sz="quarter" idx="10"/>
          </p:nvPr>
        </p:nvSpPr>
        <p:spPr/>
        <p:txBody>
          <a:bodyPr/>
          <a:lstStyle/>
          <a:p>
            <a:pPr>
              <a:defRPr/>
            </a:pPr>
            <a:endParaRPr lang="en-ZA" dirty="0"/>
          </a:p>
        </p:txBody>
      </p:sp>
      <p:pic>
        <p:nvPicPr>
          <p:cNvPr id="70803" name="Picture 1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365" y="1418897"/>
            <a:ext cx="7992132" cy="47611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6711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12</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a:solidFill>
                  <a:srgbClr val="BFBFBF"/>
                </a:solidFill>
              </a:rPr>
              <a:t>4</a:t>
            </a:r>
            <a:r>
              <a:rPr lang="en-ZA" sz="2000" b="1" dirty="0" smtClean="0">
                <a:solidFill>
                  <a:srgbClr val="BFBFBF"/>
                </a:solidFill>
              </a:rPr>
              <a:t>. </a:t>
            </a:r>
            <a:r>
              <a:rPr lang="en-ZA" sz="2000" b="1" dirty="0">
                <a:solidFill>
                  <a:srgbClr val="BFBFBF"/>
                </a:solidFill>
              </a:rPr>
              <a:t>Bid </a:t>
            </a:r>
            <a:r>
              <a:rPr lang="en-ZA" sz="2000" b="1" dirty="0" smtClean="0">
                <a:solidFill>
                  <a:srgbClr val="BFBFBF"/>
                </a:solidFill>
              </a:rPr>
              <a:t>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FF0000"/>
                </a:solidFill>
              </a:rPr>
              <a:t>5</a:t>
            </a:r>
            <a:r>
              <a:rPr lang="en-ZA" sz="2000" b="1" dirty="0" smtClean="0">
                <a:solidFill>
                  <a:srgbClr val="FF0000"/>
                </a:solidFill>
              </a:rPr>
              <a:t>. PRICE &amp; BBBEE</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SLA</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lvl1pPr defTabSz="914400" eaLnBrk="1" hangingPunct="1">
              <a:lnSpc>
                <a:spcPct val="85000"/>
              </a:lnSpc>
              <a:defRPr sz="2000" b="1">
                <a:solidFill>
                  <a:schemeClr val="bg1"/>
                </a:solidFill>
                <a:effectLst>
                  <a:outerShdw blurRad="38100" dist="38100" dir="2700000" algn="tl">
                    <a:srgbClr val="000000">
                      <a:alpha val="43137"/>
                    </a:srgbClr>
                  </a:outerShdw>
                </a:effectLst>
                <a:latin typeface="+mj-lt"/>
                <a:ea typeface="+mj-ea"/>
                <a:cs typeface="+mj-cs"/>
              </a:defRPr>
            </a:lvl1pPr>
            <a:lvl2pPr defTabSz="912813" eaLnBrk="0" hangingPunct="0">
              <a:lnSpc>
                <a:spcPct val="85000"/>
              </a:lnSpc>
              <a:defRPr sz="4400" b="1">
                <a:solidFill>
                  <a:schemeClr val="bg1"/>
                </a:solidFill>
              </a:defRPr>
            </a:lvl2pPr>
            <a:lvl3pPr defTabSz="912813" eaLnBrk="0" hangingPunct="0">
              <a:lnSpc>
                <a:spcPct val="85000"/>
              </a:lnSpc>
              <a:defRPr sz="4400" b="1">
                <a:solidFill>
                  <a:schemeClr val="bg1"/>
                </a:solidFill>
              </a:defRPr>
            </a:lvl3pPr>
            <a:lvl4pPr defTabSz="912813" eaLnBrk="0" hangingPunct="0">
              <a:lnSpc>
                <a:spcPct val="85000"/>
              </a:lnSpc>
              <a:defRPr sz="4400" b="1">
                <a:solidFill>
                  <a:schemeClr val="bg1"/>
                </a:solidFill>
              </a:defRPr>
            </a:lvl4pPr>
            <a:lvl5pPr defTabSz="912813" eaLnBrk="0" hangingPunct="0">
              <a:lnSpc>
                <a:spcPct val="85000"/>
              </a:lnSpc>
              <a:defRPr sz="4400" b="1">
                <a:solidFill>
                  <a:schemeClr val="bg1"/>
                </a:solidFill>
              </a:defRPr>
            </a:lvl5pPr>
            <a:lvl6pPr marL="466481" defTabSz="913526" fontAlgn="base">
              <a:lnSpc>
                <a:spcPct val="85000"/>
              </a:lnSpc>
              <a:spcBef>
                <a:spcPct val="0"/>
              </a:spcBef>
              <a:spcAft>
                <a:spcPct val="0"/>
              </a:spcAft>
              <a:defRPr b="1">
                <a:solidFill>
                  <a:schemeClr val="bg1"/>
                </a:solidFill>
              </a:defRPr>
            </a:lvl6pPr>
            <a:lvl7pPr marL="932962" defTabSz="913526" fontAlgn="base">
              <a:lnSpc>
                <a:spcPct val="85000"/>
              </a:lnSpc>
              <a:spcBef>
                <a:spcPct val="0"/>
              </a:spcBef>
              <a:spcAft>
                <a:spcPct val="0"/>
              </a:spcAft>
              <a:defRPr b="1">
                <a:solidFill>
                  <a:schemeClr val="bg1"/>
                </a:solidFill>
              </a:defRPr>
            </a:lvl7pPr>
            <a:lvl8pPr marL="1399443" defTabSz="913526" fontAlgn="base">
              <a:lnSpc>
                <a:spcPct val="85000"/>
              </a:lnSpc>
              <a:spcBef>
                <a:spcPct val="0"/>
              </a:spcBef>
              <a:spcAft>
                <a:spcPct val="0"/>
              </a:spcAft>
              <a:defRPr b="1">
                <a:solidFill>
                  <a:schemeClr val="bg1"/>
                </a:solidFill>
              </a:defRPr>
            </a:lvl8pPr>
            <a:lvl9pPr marL="1865925" defTabSz="913526" fontAlgn="base">
              <a:lnSpc>
                <a:spcPct val="85000"/>
              </a:lnSpc>
              <a:spcBef>
                <a:spcPct val="0"/>
              </a:spcBef>
              <a:spcAft>
                <a:spcPct val="0"/>
              </a:spcAft>
              <a:defRPr b="1">
                <a:solidFill>
                  <a:schemeClr val="bg1"/>
                </a:solidFill>
              </a:defRPr>
            </a:lvl9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a:t>
            </a:r>
            <a:r>
              <a:rPr lang="en-ZA" sz="2000" b="1" dirty="0" smtClean="0">
                <a:effectLst>
                  <a:outerShdw blurRad="38100" dist="38100" dir="2700000" algn="tl">
                    <a:srgbClr val="000000">
                      <a:alpha val="43137"/>
                    </a:srgbClr>
                  </a:outerShdw>
                </a:effectLst>
              </a:rPr>
              <a:t>2 (Price &amp; BBBEE) </a:t>
            </a:r>
          </a:p>
          <a:p>
            <a:pPr marL="0" indent="0" algn="ctr">
              <a:buNone/>
            </a:pPr>
            <a:endParaRPr lang="en-ZA" sz="2000" b="1" dirty="0" smtClean="0"/>
          </a:p>
          <a:p>
            <a:pPr marL="0" indent="0" algn="ctr">
              <a:buNone/>
            </a:pPr>
            <a:r>
              <a:rPr lang="en-ZA" sz="2000" b="1" dirty="0" smtClean="0"/>
              <a:t>PRICING </a:t>
            </a:r>
            <a:endParaRPr lang="en-ZA" sz="2000" b="1" dirty="0"/>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431409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14</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248965" y="1107688"/>
            <a:ext cx="8844915" cy="461665"/>
          </a:xfrm>
          <a:prstGeom prst="rect">
            <a:avLst/>
          </a:prstGeom>
        </p:spPr>
        <p:txBody>
          <a:bodyPr wrap="square">
            <a:spAutoFit/>
          </a:bodyPr>
          <a:lstStyle/>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736954915"/>
              </p:ext>
            </p:extLst>
          </p:nvPr>
        </p:nvGraphicFramePr>
        <p:xfrm>
          <a:off x="292648" y="2043641"/>
          <a:ext cx="6243161" cy="1548687"/>
        </p:xfrm>
        <a:graphic>
          <a:graphicData uri="http://schemas.openxmlformats.org/drawingml/2006/table">
            <a:tbl>
              <a:tblPr firstRow="1" bandRow="1">
                <a:tableStyleId>{5C22544A-7EE6-4342-B048-85BDC9FD1C3A}</a:tableStyleId>
              </a:tblPr>
              <a:tblGrid>
                <a:gridCol w="3738087"/>
                <a:gridCol w="2505074"/>
              </a:tblGrid>
              <a:tr h="415780">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Adjudication Criteria</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r>
              <a:tr h="1132907">
                <a:tc>
                  <a:txBody>
                    <a:bodyPr/>
                    <a:lstStyle/>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r>
                        <a:rPr lang="en-ZA" sz="1200" b="1" kern="1200" dirty="0">
                          <a:solidFill>
                            <a:schemeClr val="tx2">
                              <a:lumMod val="75000"/>
                            </a:schemeClr>
                          </a:solidFill>
                          <a:latin typeface="+mn-lt"/>
                          <a:ea typeface="+mn-ea"/>
                          <a:cs typeface="+mn-cs"/>
                        </a:rPr>
                        <a:t>Price </a:t>
                      </a:r>
                      <a:r>
                        <a:rPr lang="en-ZA" sz="1200" b="1" kern="1200" dirty="0" smtClean="0">
                          <a:solidFill>
                            <a:schemeClr val="tx2">
                              <a:lumMod val="75000"/>
                            </a:schemeClr>
                          </a:solidFill>
                          <a:latin typeface="+mn-lt"/>
                          <a:ea typeface="+mn-ea"/>
                          <a:cs typeface="+mn-cs"/>
                        </a:rPr>
                        <a:t>Evaluation</a:t>
                      </a:r>
                    </a:p>
                    <a:p>
                      <a:pPr marL="270510" algn="just">
                        <a:lnSpc>
                          <a:spcPct val="150000"/>
                        </a:lnSpc>
                        <a:spcBef>
                          <a:spcPts val="1200"/>
                        </a:spcBef>
                        <a:spcAft>
                          <a:spcPts val="600"/>
                        </a:spcAft>
                      </a:pPr>
                      <a:endParaRPr lang="en-ZA" sz="1100" dirty="0" smtClean="0">
                        <a:effectLst/>
                        <a:latin typeface="Arial"/>
                        <a:ea typeface="Times New Roman"/>
                        <a:cs typeface="Times New Roman"/>
                      </a:endParaRPr>
                    </a:p>
                  </a:txBody>
                  <a:tcPr marL="68580" marR="68580" marT="0" marB="0" anchor="ctr"/>
                </a:tc>
                <a:tc>
                  <a:txBody>
                    <a:bodyPr/>
                    <a:lstStyle/>
                    <a:p>
                      <a:pPr algn="ctr">
                        <a:lnSpc>
                          <a:spcPct val="150000"/>
                        </a:lnSpc>
                        <a:spcBef>
                          <a:spcPts val="1200"/>
                        </a:spcBef>
                        <a:spcAft>
                          <a:spcPts val="600"/>
                        </a:spcAft>
                      </a:pPr>
                      <a:r>
                        <a:rPr lang="en-ZA" sz="1100" dirty="0">
                          <a:effectLst/>
                        </a:rPr>
                        <a:t>8</a:t>
                      </a:r>
                      <a:r>
                        <a:rPr lang="en-ZA" sz="1100" dirty="0" smtClean="0">
                          <a:effectLst/>
                        </a:rPr>
                        <a:t>0</a:t>
                      </a:r>
                      <a:endParaRPr lang="en-ZA" sz="1000" dirty="0">
                        <a:effectLst/>
                        <a:latin typeface="Arial"/>
                        <a:ea typeface="Times New Roman"/>
                        <a:cs typeface="Times New Roman"/>
                      </a:endParaRPr>
                    </a:p>
                  </a:txBody>
                  <a:tcPr marL="68580" marR="68580" marT="0" marB="0" anchor="ctr"/>
                </a:tc>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513258876"/>
              </p:ext>
            </p:extLst>
          </p:nvPr>
        </p:nvGraphicFramePr>
        <p:xfrm>
          <a:off x="1752273" y="2722509"/>
          <a:ext cx="1504950" cy="419100"/>
        </p:xfrm>
        <a:graphic>
          <a:graphicData uri="http://schemas.openxmlformats.org/presentationml/2006/ole">
            <mc:AlternateContent xmlns:mc="http://schemas.openxmlformats.org/markup-compatibility/2006">
              <mc:Choice xmlns:v="urn:schemas-microsoft-com:vml" Requires="v">
                <p:oleObj spid="_x0000_s94242" name="Equation" r:id="rId4" imgW="1511280" imgH="431640" progId="Equation.3">
                  <p:embed/>
                </p:oleObj>
              </mc:Choice>
              <mc:Fallback>
                <p:oleObj name="Equation" r:id="rId4" imgW="1511280" imgH="431640" progId="Equation.3">
                  <p:embed/>
                  <p:pic>
                    <p:nvPicPr>
                      <p:cNvPr id="0" name=""/>
                      <p:cNvPicPr>
                        <a:picLocks noChangeAspect="1" noChangeArrowheads="1"/>
                      </p:cNvPicPr>
                      <p:nvPr/>
                    </p:nvPicPr>
                    <p:blipFill>
                      <a:blip r:embed="rId5"/>
                      <a:srcRect/>
                      <a:stretch>
                        <a:fillRect/>
                      </a:stretch>
                    </p:blipFill>
                    <p:spPr bwMode="auto">
                      <a:xfrm>
                        <a:off x="1752273" y="2722509"/>
                        <a:ext cx="15049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p:nvPr/>
        </p:nvSpPr>
        <p:spPr>
          <a:xfrm>
            <a:off x="292648" y="4041784"/>
            <a:ext cx="7505700"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smtClean="0">
                <a:solidFill>
                  <a:srgbClr val="004F87">
                    <a:lumMod val="75000"/>
                  </a:srgbClr>
                </a:solidFill>
              </a:rPr>
              <a:t>Pt.</a:t>
            </a:r>
            <a:r>
              <a:rPr lang="en-ZA" sz="1400" dirty="0">
                <a:solidFill>
                  <a:srgbClr val="004F87">
                    <a:lumMod val="75000"/>
                  </a:srgbClr>
                </a:solidFill>
              </a:rPr>
              <a:t>	=	Rand value of Bid under consideration</a:t>
            </a:r>
          </a:p>
          <a:p>
            <a:r>
              <a:rPr lang="en-ZA" sz="1400" dirty="0">
                <a:solidFill>
                  <a:srgbClr val="004F87">
                    <a:lumMod val="75000"/>
                  </a:srgbClr>
                </a:solidFill>
              </a:rPr>
              <a:t>Pmin	=	Rand value of lowest acceptable Bid</a:t>
            </a:r>
          </a:p>
        </p:txBody>
      </p:sp>
      <p:sp>
        <p:nvSpPr>
          <p:cNvPr id="4" name="Footer Placeholder 3"/>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36343548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15</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2" y="1717288"/>
            <a:ext cx="8844915" cy="461665"/>
          </a:xfrm>
          <a:prstGeom prst="rect">
            <a:avLst/>
          </a:prstGeom>
        </p:spPr>
        <p:txBody>
          <a:bodyPr wrap="square">
            <a:spAutoFit/>
          </a:bodyPr>
          <a:lstStyle/>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sp>
        <p:nvSpPr>
          <p:cNvPr id="9" name="Rectangle 8"/>
          <p:cNvSpPr/>
          <p:nvPr/>
        </p:nvSpPr>
        <p:spPr>
          <a:xfrm>
            <a:off x="149542" y="839063"/>
            <a:ext cx="8594408" cy="698717"/>
          </a:xfrm>
          <a:prstGeom prst="rect">
            <a:avLst/>
          </a:prstGeom>
        </p:spPr>
        <p:txBody>
          <a:bodyPr wrap="square">
            <a:spAutoFit/>
          </a:bodyPr>
          <a:lstStyle/>
          <a:p>
            <a:pPr>
              <a:lnSpc>
                <a:spcPct val="150000"/>
              </a:lnSpc>
            </a:pPr>
            <a:r>
              <a:rPr lang="en-ZA" sz="1400" dirty="0" smtClean="0">
                <a:solidFill>
                  <a:srgbClr val="003366"/>
                </a:solidFill>
                <a:ea typeface="Times New Roman" pitchFamily="18" charset="0"/>
                <a:cs typeface="Tahoma" pitchFamily="34" charset="0"/>
              </a:rPr>
              <a:t>The </a:t>
            </a:r>
            <a:r>
              <a:rPr lang="en-ZA" sz="1400" dirty="0">
                <a:solidFill>
                  <a:srgbClr val="003366"/>
                </a:solidFill>
                <a:ea typeface="Times New Roman" pitchFamily="18" charset="0"/>
                <a:cs typeface="Tahoma" pitchFamily="34" charset="0"/>
              </a:rPr>
              <a:t>Price and B-BBEE points will be added together to determine each bidder’s overall score out of 100 points. </a:t>
            </a:r>
          </a:p>
        </p:txBody>
      </p:sp>
      <p:sp>
        <p:nvSpPr>
          <p:cNvPr id="10" name="Rectangle 9"/>
          <p:cNvSpPr/>
          <p:nvPr/>
        </p:nvSpPr>
        <p:spPr>
          <a:xfrm>
            <a:off x="112871" y="2178953"/>
            <a:ext cx="8667750" cy="2739211"/>
          </a:xfrm>
          <a:prstGeom prst="rect">
            <a:avLst/>
          </a:prstGeom>
        </p:spPr>
        <p:txBody>
          <a:bodyPr wrap="square">
            <a:spAutoFit/>
          </a:bodyPr>
          <a:lstStyle/>
          <a:p>
            <a:r>
              <a:rPr lang="en-ZA" sz="1400" dirty="0">
                <a:solidFill>
                  <a:srgbClr val="003366"/>
                </a:solidFill>
                <a:ea typeface="Times New Roman" pitchFamily="18" charset="0"/>
                <a:cs typeface="Tahoma" pitchFamily="34" charset="0"/>
              </a:rPr>
              <a:t>Bidders are required to complete all line items on the Pricing template (Annexure B) under these headings:  </a:t>
            </a:r>
          </a:p>
          <a:p>
            <a:endParaRPr lang="en-ZA" sz="1400" dirty="0">
              <a:solidFill>
                <a:srgbClr val="003366"/>
              </a:solidFill>
              <a:ea typeface="Times New Roman" pitchFamily="18" charset="0"/>
              <a:cs typeface="Tahoma" pitchFamily="34" charset="0"/>
            </a:endParaRPr>
          </a:p>
          <a:p>
            <a:pPr marL="342900" indent="-342900">
              <a:buFontTx/>
              <a:buAutoNum type="arabicPeriod"/>
            </a:pPr>
            <a:r>
              <a:rPr lang="en-ZA" sz="1400" dirty="0">
                <a:solidFill>
                  <a:srgbClr val="003366"/>
                </a:solidFill>
                <a:ea typeface="Times New Roman" pitchFamily="18" charset="0"/>
                <a:cs typeface="Tahoma" pitchFamily="34" charset="0"/>
              </a:rPr>
              <a:t>Salary Survey</a:t>
            </a:r>
          </a:p>
          <a:p>
            <a:pPr marL="342900" indent="-342900">
              <a:buFontTx/>
              <a:buAutoNum type="arabicPeriod"/>
            </a:pPr>
            <a:r>
              <a:rPr lang="en-ZA" sz="1400" dirty="0">
                <a:solidFill>
                  <a:srgbClr val="003366"/>
                </a:solidFill>
                <a:ea typeface="Times New Roman" pitchFamily="18" charset="0"/>
                <a:cs typeface="Tahoma" pitchFamily="34" charset="0"/>
              </a:rPr>
              <a:t>Benefits Survey</a:t>
            </a:r>
          </a:p>
          <a:p>
            <a:pPr marL="342900" indent="-342900">
              <a:buFontTx/>
              <a:buAutoNum type="arabicPeriod"/>
            </a:pPr>
            <a:r>
              <a:rPr lang="en-ZA" sz="1400" dirty="0">
                <a:solidFill>
                  <a:srgbClr val="003366"/>
                </a:solidFill>
                <a:ea typeface="Times New Roman" pitchFamily="18" charset="0"/>
                <a:cs typeface="Tahoma" pitchFamily="34" charset="0"/>
              </a:rPr>
              <a:t>Salary &amp; Wage movement Survey</a:t>
            </a:r>
          </a:p>
          <a:p>
            <a:pPr marL="342900" indent="-342900">
              <a:buFontTx/>
              <a:buAutoNum type="arabicPeriod"/>
            </a:pPr>
            <a:r>
              <a:rPr lang="en-ZA" sz="1400" dirty="0">
                <a:solidFill>
                  <a:srgbClr val="003366"/>
                </a:solidFill>
                <a:ea typeface="Times New Roman" pitchFamily="18" charset="0"/>
                <a:cs typeface="Tahoma" pitchFamily="34" charset="0"/>
              </a:rPr>
              <a:t>STI Survey</a:t>
            </a:r>
          </a:p>
          <a:p>
            <a:pPr marL="342900" indent="-342900">
              <a:buFontTx/>
              <a:buAutoNum type="arabicPeriod"/>
            </a:pPr>
            <a:r>
              <a:rPr lang="en-ZA" sz="1400" dirty="0">
                <a:solidFill>
                  <a:srgbClr val="003366"/>
                </a:solidFill>
                <a:ea typeface="Times New Roman" pitchFamily="18" charset="0"/>
                <a:cs typeface="Tahoma" pitchFamily="34" charset="0"/>
              </a:rPr>
              <a:t>Additional Licence Fee per user</a:t>
            </a:r>
          </a:p>
          <a:p>
            <a:pPr marL="342900" indent="-342900">
              <a:buFontTx/>
              <a:buAutoNum type="arabicPeriod"/>
            </a:pPr>
            <a:r>
              <a:rPr lang="en-ZA" sz="1400" dirty="0">
                <a:solidFill>
                  <a:srgbClr val="003366"/>
                </a:solidFill>
                <a:ea typeface="Times New Roman" pitchFamily="18" charset="0"/>
                <a:cs typeface="Tahoma" pitchFamily="34" charset="0"/>
              </a:rPr>
              <a:t>Additional Industry circle</a:t>
            </a:r>
          </a:p>
          <a:p>
            <a:pPr marL="342900" indent="-342900">
              <a:buFontTx/>
              <a:buAutoNum type="arabicPeriod"/>
            </a:pPr>
            <a:r>
              <a:rPr lang="en-ZA" sz="1400" dirty="0">
                <a:solidFill>
                  <a:srgbClr val="003366"/>
                </a:solidFill>
                <a:ea typeface="Times New Roman" pitchFamily="18" charset="0"/>
                <a:cs typeface="Tahoma" pitchFamily="34" charset="0"/>
              </a:rPr>
              <a:t>Job matching Facilitation</a:t>
            </a:r>
          </a:p>
          <a:p>
            <a:endParaRPr lang="en-ZA" sz="1400" dirty="0">
              <a:solidFill>
                <a:srgbClr val="003366"/>
              </a:solidFill>
              <a:ea typeface="Times New Roman" pitchFamily="18" charset="0"/>
              <a:cs typeface="Tahoma" pitchFamily="34" charset="0"/>
            </a:endParaRPr>
          </a:p>
          <a:p>
            <a:r>
              <a:rPr lang="en-ZA" sz="1400" dirty="0" smtClean="0">
                <a:solidFill>
                  <a:srgbClr val="003366"/>
                </a:solidFill>
                <a:ea typeface="Times New Roman" pitchFamily="18" charset="0"/>
                <a:cs typeface="Tahoma" pitchFamily="34" charset="0"/>
              </a:rPr>
              <a:t>Any </a:t>
            </a:r>
            <a:r>
              <a:rPr lang="en-ZA" sz="1400" dirty="0">
                <a:solidFill>
                  <a:srgbClr val="003366"/>
                </a:solidFill>
                <a:ea typeface="Times New Roman" pitchFamily="18" charset="0"/>
                <a:cs typeface="Tahoma" pitchFamily="34" charset="0"/>
              </a:rPr>
              <a:t>changes to the template or an </a:t>
            </a:r>
            <a:r>
              <a:rPr lang="en-ZA" sz="1400" u="sng" dirty="0">
                <a:solidFill>
                  <a:srgbClr val="003366"/>
                </a:solidFill>
                <a:ea typeface="Times New Roman" pitchFamily="18" charset="0"/>
                <a:cs typeface="Tahoma" pitchFamily="34" charset="0"/>
              </a:rPr>
              <a:t>incomplete template </a:t>
            </a:r>
            <a:r>
              <a:rPr lang="en-ZA" sz="1400" dirty="0">
                <a:solidFill>
                  <a:srgbClr val="003366"/>
                </a:solidFill>
                <a:ea typeface="Times New Roman" pitchFamily="18" charset="0"/>
                <a:cs typeface="Tahoma" pitchFamily="34" charset="0"/>
              </a:rPr>
              <a:t>may results in non-responsive bid</a:t>
            </a:r>
            <a:r>
              <a:rPr lang="en-ZA" sz="1400" dirty="0" smtClean="0">
                <a:solidFill>
                  <a:srgbClr val="000000"/>
                </a:solidFill>
              </a:rPr>
              <a:t>.</a:t>
            </a:r>
            <a:endParaRPr lang="en-ZA" sz="1400" dirty="0">
              <a:solidFill>
                <a:srgbClr val="000000"/>
              </a:solidFill>
            </a:endParaRPr>
          </a:p>
          <a:p>
            <a:pPr marL="342900" indent="-342900">
              <a:buFontTx/>
              <a:buAutoNum type="arabicPeriod"/>
            </a:pPr>
            <a:endParaRPr lang="en-ZA" sz="1400" dirty="0">
              <a:solidFill>
                <a:srgbClr val="003366"/>
              </a:solidFill>
              <a:ea typeface="Times New Roman" pitchFamily="18" charset="0"/>
              <a:cs typeface="Tahoma" pitchFamily="34" charset="0"/>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186264982"/>
              </p:ext>
            </p:extLst>
          </p:nvPr>
        </p:nvGraphicFramePr>
        <p:xfrm>
          <a:off x="551794" y="4918164"/>
          <a:ext cx="914400" cy="771525"/>
        </p:xfrm>
        <a:graphic>
          <a:graphicData uri="http://schemas.openxmlformats.org/presentationml/2006/ole">
            <mc:AlternateContent xmlns:mc="http://schemas.openxmlformats.org/markup-compatibility/2006">
              <mc:Choice xmlns:v="urn:schemas-microsoft-com:vml" Requires="v">
                <p:oleObj spid="_x0000_s95254"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551794" y="4918164"/>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22134012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2 (Price &amp; BBBEE) </a:t>
            </a:r>
          </a:p>
          <a:p>
            <a:pPr marL="0" indent="0" algn="ctr">
              <a:buNone/>
            </a:pPr>
            <a:r>
              <a:rPr lang="en-ZA" sz="2000" b="1" dirty="0" smtClean="0">
                <a:effectLst>
                  <a:outerShdw blurRad="38100" dist="38100" dir="2700000" algn="tl">
                    <a:srgbClr val="000000">
                      <a:alpha val="43137"/>
                    </a:srgbClr>
                  </a:outerShdw>
                </a:effectLst>
              </a:rPr>
              <a:t> </a:t>
            </a:r>
            <a:endParaRPr lang="en-ZA" sz="2000" b="1" dirty="0" smtClean="0"/>
          </a:p>
          <a:p>
            <a:pPr marL="0" indent="0" algn="ctr">
              <a:buNone/>
            </a:pPr>
            <a:r>
              <a:rPr lang="en-ZA" sz="2000" b="1" dirty="0" smtClean="0"/>
              <a:t>B-BBEE</a:t>
            </a:r>
            <a:endParaRPr lang="en-ZA" sz="2000" b="1" dirty="0"/>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2899559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48356" y="249317"/>
            <a:ext cx="8853854" cy="261610"/>
          </a:xfrm>
        </p:spPr>
        <p:txBody>
          <a:bodyPr/>
          <a:lstStyle/>
          <a:p>
            <a:r>
              <a:rPr lang="en-ZA" sz="2000" dirty="0" smtClean="0"/>
              <a:t>BEE = 20 Points</a:t>
            </a:r>
            <a:endParaRPr lang="en-GB" sz="2000" dirty="0" smtClean="0"/>
          </a:p>
        </p:txBody>
      </p:sp>
      <p:sp>
        <p:nvSpPr>
          <p:cNvPr id="19459" name="TextBox 8"/>
          <p:cNvSpPr txBox="1">
            <a:spLocks noChangeArrowheads="1"/>
          </p:cNvSpPr>
          <p:nvPr/>
        </p:nvSpPr>
        <p:spPr bwMode="auto">
          <a:xfrm>
            <a:off x="102659" y="832796"/>
            <a:ext cx="8931082" cy="3785652"/>
          </a:xfrm>
          <a:prstGeom prst="rect">
            <a:avLst/>
          </a:prstGeom>
          <a:noFill/>
          <a:ln w="9525">
            <a:noFill/>
            <a:miter lim="800000"/>
            <a:headEnd/>
            <a:tailEnd/>
          </a:ln>
        </p:spPr>
        <p:txBody>
          <a:bodyPr wrap="square">
            <a:spAutoFit/>
          </a:bodyPr>
          <a:lstStyle/>
          <a:p>
            <a:pPr algn="just" fontAlgn="base">
              <a:lnSpc>
                <a:spcPct val="150000"/>
              </a:lnSpc>
              <a:spcBef>
                <a:spcPct val="0"/>
              </a:spcBef>
              <a:spcAft>
                <a:spcPct val="0"/>
              </a:spcAft>
              <a:buFont typeface="Wingdings" pitchFamily="2" charset="2"/>
              <a:buNone/>
            </a:pPr>
            <a:r>
              <a:rPr lang="en-ZA" sz="2000" b="1" dirty="0">
                <a:solidFill>
                  <a:srgbClr val="004F87">
                    <a:lumMod val="75000"/>
                  </a:srgbClr>
                </a:solidFill>
              </a:rPr>
              <a:t>B-BBEE points may be allocated to Bidders on submission of documentation or evidence as follows:</a:t>
            </a: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US" sz="2000" dirty="0">
              <a:solidFill>
                <a:srgbClr val="003366"/>
              </a:solidFill>
              <a:ea typeface="Times New Roman" pitchFamily="18" charset="0"/>
              <a:cs typeface="Tahoma" pitchFamily="34" charset="0"/>
            </a:endParaRPr>
          </a:p>
          <a:p>
            <a:pPr algn="just" fontAlgn="base">
              <a:lnSpc>
                <a:spcPct val="150000"/>
              </a:lnSpc>
              <a:spcBef>
                <a:spcPct val="0"/>
              </a:spcBef>
              <a:spcAft>
                <a:spcPct val="0"/>
              </a:spcAft>
              <a:buFont typeface="Wingdings" pitchFamily="2" charset="2"/>
              <a:buNone/>
            </a:pPr>
            <a:r>
              <a:rPr lang="en-US" sz="2000" dirty="0">
                <a:solidFill>
                  <a:srgbClr val="003366"/>
                </a:solidFill>
                <a:ea typeface="Times New Roman" pitchFamily="18" charset="0"/>
                <a:cs typeface="Tahoma" pitchFamily="34" charset="0"/>
              </a:rPr>
              <a:t>Bidders </a:t>
            </a:r>
            <a:r>
              <a:rPr lang="en-US" sz="2000" b="1" dirty="0">
                <a:solidFill>
                  <a:srgbClr val="003366"/>
                </a:solidFill>
                <a:ea typeface="Times New Roman" pitchFamily="18" charset="0"/>
                <a:cs typeface="Tahoma" pitchFamily="34" charset="0"/>
              </a:rPr>
              <a:t>MUST</a:t>
            </a:r>
            <a:r>
              <a:rPr lang="en-US" sz="2000" dirty="0">
                <a:solidFill>
                  <a:srgbClr val="003366"/>
                </a:solidFill>
                <a:ea typeface="Times New Roman" pitchFamily="18" charset="0"/>
                <a:cs typeface="Tahoma" pitchFamily="34" charset="0"/>
              </a:rPr>
              <a:t> complete and sign the SBD 6.1 form to claim the Bidder’s B-BBEE preference points, failing which, the Bidder will be scored zero.  </a:t>
            </a:r>
            <a:endParaRPr lang="en-ZA" altLang="zh-TW" sz="2000" dirty="0">
              <a:solidFill>
                <a:srgbClr val="004F87"/>
              </a:solidFill>
              <a:latin typeface="Tahoma" pitchFamily="34" charset="0"/>
              <a:ea typeface="Times New Roman" pitchFamily="18" charset="0"/>
              <a:cs typeface="Tahoma"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122825569"/>
              </p:ext>
            </p:extLst>
          </p:nvPr>
        </p:nvGraphicFramePr>
        <p:xfrm>
          <a:off x="176797" y="1974781"/>
          <a:ext cx="8782803" cy="1465263"/>
        </p:xfrm>
        <a:graphic>
          <a:graphicData uri="http://schemas.openxmlformats.org/drawingml/2006/table">
            <a:tbl>
              <a:tblPr firstRow="1" firstCol="1" bandRow="1">
                <a:tableStyleId>{5C22544A-7EE6-4342-B048-85BDC9FD1C3A}</a:tableStyleId>
              </a:tblPr>
              <a:tblGrid>
                <a:gridCol w="4994293"/>
                <a:gridCol w="3788510"/>
              </a:tblGrid>
              <a:tr h="459500">
                <a:tc>
                  <a:txBody>
                    <a:bodyPr/>
                    <a:lstStyle/>
                    <a:p>
                      <a:pPr algn="l">
                        <a:lnSpc>
                          <a:spcPct val="115000"/>
                        </a:lnSpc>
                        <a:spcBef>
                          <a:spcPts val="1200"/>
                        </a:spcBef>
                        <a:spcAft>
                          <a:spcPts val="0"/>
                        </a:spcAft>
                        <a:tabLst>
                          <a:tab pos="630555" algn="l"/>
                        </a:tabLst>
                      </a:pPr>
                      <a:r>
                        <a:rPr lang="en-ZA" sz="1600" kern="1600" dirty="0" smtClean="0">
                          <a:solidFill>
                            <a:schemeClr val="tx2"/>
                          </a:solidFill>
                          <a:effectLst/>
                        </a:rPr>
                        <a:t>ADJUDICATION CRITERIA</a:t>
                      </a:r>
                      <a:endParaRPr lang="en-ZA" sz="1600" b="1" kern="1600" dirty="0">
                        <a:solidFill>
                          <a:schemeClr val="tx2"/>
                        </a:solidFill>
                        <a:effectLst/>
                        <a:latin typeface="Times New Roman"/>
                        <a:cs typeface="Times New Roman"/>
                      </a:endParaRPr>
                    </a:p>
                  </a:txBody>
                  <a:tcPr marL="63305" marR="63305" marT="0" marB="0" anchor="ctr"/>
                </a:tc>
                <a:tc>
                  <a:txBody>
                    <a:bodyPr/>
                    <a:lstStyle/>
                    <a:p>
                      <a:pPr algn="ctr">
                        <a:lnSpc>
                          <a:spcPct val="115000"/>
                        </a:lnSpc>
                        <a:spcBef>
                          <a:spcPts val="1200"/>
                        </a:spcBef>
                        <a:spcAft>
                          <a:spcPts val="0"/>
                        </a:spcAft>
                        <a:tabLst>
                          <a:tab pos="630555" algn="l"/>
                        </a:tabLst>
                      </a:pPr>
                      <a:r>
                        <a:rPr lang="en-ZA" sz="1600" kern="1600" dirty="0" smtClean="0">
                          <a:solidFill>
                            <a:schemeClr val="tx2"/>
                          </a:solidFill>
                          <a:effectLst/>
                        </a:rPr>
                        <a:t>POINTS</a:t>
                      </a:r>
                      <a:endParaRPr lang="en-ZA" sz="1600" b="1" kern="1600" dirty="0">
                        <a:solidFill>
                          <a:schemeClr val="tx2"/>
                        </a:solidFill>
                        <a:effectLst/>
                        <a:latin typeface="Times New Roman"/>
                        <a:cs typeface="Times New Roman"/>
                      </a:endParaRPr>
                    </a:p>
                  </a:txBody>
                  <a:tcPr marL="63305" marR="63305" marT="0" marB="0" anchor="ctr"/>
                </a:tc>
              </a:tr>
              <a:tr h="1005763">
                <a:tc>
                  <a:txBody>
                    <a:bodyPr/>
                    <a:lstStyle/>
                    <a:p>
                      <a:pPr algn="just">
                        <a:lnSpc>
                          <a:spcPct val="115000"/>
                        </a:lnSpc>
                        <a:spcBef>
                          <a:spcPts val="1200"/>
                        </a:spcBef>
                        <a:spcAft>
                          <a:spcPts val="0"/>
                        </a:spcAft>
                        <a:tabLst>
                          <a:tab pos="630555" algn="l"/>
                        </a:tabLst>
                      </a:pPr>
                      <a:r>
                        <a:rPr lang="en-ZA" sz="1800" b="0" kern="1600" dirty="0" smtClean="0">
                          <a:solidFill>
                            <a:schemeClr val="tx2"/>
                          </a:solidFill>
                          <a:effectLst/>
                        </a:rPr>
                        <a:t>A </a:t>
                      </a:r>
                      <a:r>
                        <a:rPr lang="en-ZA" sz="1800" b="0" kern="1600" dirty="0">
                          <a:solidFill>
                            <a:schemeClr val="tx2"/>
                          </a:solidFill>
                          <a:effectLst/>
                        </a:rPr>
                        <a:t>duly completed Preference Point Claim Form: SBD 6.1 and a </a:t>
                      </a:r>
                      <a:r>
                        <a:rPr lang="en-ZA" sz="1800" b="0" kern="1600" dirty="0" smtClean="0">
                          <a:solidFill>
                            <a:schemeClr val="tx2"/>
                          </a:solidFill>
                          <a:effectLst/>
                        </a:rPr>
                        <a:t>B-BBEE Certificate</a:t>
                      </a:r>
                      <a:r>
                        <a:rPr lang="en-ZA" sz="1800" b="0" kern="1600" dirty="0">
                          <a:solidFill>
                            <a:schemeClr val="tx2"/>
                          </a:solidFill>
                          <a:effectLst/>
                        </a:rPr>
                        <a:t>.</a:t>
                      </a:r>
                      <a:endParaRPr lang="en-ZA" sz="1800" b="0" kern="1600" dirty="0">
                        <a:solidFill>
                          <a:schemeClr val="tx2"/>
                        </a:solidFill>
                        <a:effectLst/>
                        <a:latin typeface="Times New Roman"/>
                        <a:cs typeface="Times New Roman"/>
                      </a:endParaRPr>
                    </a:p>
                  </a:txBody>
                  <a:tcPr marL="63305" marR="63305" marT="0" marB="0"/>
                </a:tc>
                <a:tc>
                  <a:txBody>
                    <a:bodyPr/>
                    <a:lstStyle/>
                    <a:p>
                      <a:pPr algn="ctr">
                        <a:lnSpc>
                          <a:spcPct val="115000"/>
                        </a:lnSpc>
                        <a:spcBef>
                          <a:spcPts val="1200"/>
                        </a:spcBef>
                        <a:spcAft>
                          <a:spcPts val="0"/>
                        </a:spcAft>
                        <a:tabLst>
                          <a:tab pos="630555" algn="l"/>
                        </a:tabLst>
                      </a:pPr>
                      <a:r>
                        <a:rPr lang="en-ZA" sz="2000" kern="1600" dirty="0">
                          <a:solidFill>
                            <a:schemeClr val="tx2"/>
                          </a:solidFill>
                          <a:effectLst/>
                        </a:rPr>
                        <a:t> </a:t>
                      </a:r>
                      <a:r>
                        <a:rPr lang="en-ZA" sz="2000" b="0" kern="1600" dirty="0" smtClean="0">
                          <a:solidFill>
                            <a:schemeClr val="tx2"/>
                          </a:solidFill>
                          <a:effectLst/>
                          <a:latin typeface="+mn-lt"/>
                          <a:cs typeface="+mn-cs"/>
                        </a:rPr>
                        <a:t>20</a:t>
                      </a:r>
                      <a:endParaRPr lang="en-ZA" sz="2000" b="1" kern="1600" dirty="0">
                        <a:solidFill>
                          <a:schemeClr val="tx2"/>
                        </a:solidFill>
                        <a:effectLst/>
                        <a:latin typeface="Times New Roman"/>
                        <a:cs typeface="Times New Roman"/>
                      </a:endParaRPr>
                    </a:p>
                  </a:txBody>
                  <a:tcPr marL="63305" marR="63305" marT="0" marB="0"/>
                </a:tc>
              </a:tr>
            </a:tbl>
          </a:graphicData>
        </a:graphic>
      </p:graphicFrame>
      <p:sp>
        <p:nvSpPr>
          <p:cNvPr id="6" name="Slide Number Placeholder 2"/>
          <p:cNvSpPr txBox="1">
            <a:spLocks/>
          </p:cNvSpPr>
          <p:nvPr/>
        </p:nvSpPr>
        <p:spPr>
          <a:xfrm>
            <a:off x="6864668" y="6496239"/>
            <a:ext cx="862012" cy="18466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ZA" sz="1400" dirty="0">
              <a:solidFill>
                <a:srgbClr val="000000"/>
              </a:solidFill>
            </a:endParaRPr>
          </a:p>
        </p:txBody>
      </p:sp>
      <p:sp>
        <p:nvSpPr>
          <p:cNvPr id="2" name="Rectangle 1"/>
          <p:cNvSpPr/>
          <p:nvPr/>
        </p:nvSpPr>
        <p:spPr>
          <a:xfrm>
            <a:off x="7413968" y="6512934"/>
            <a:ext cx="354584" cy="276999"/>
          </a:xfrm>
          <a:prstGeom prst="rect">
            <a:avLst/>
          </a:prstGeom>
        </p:spPr>
        <p:txBody>
          <a:bodyPr wrap="none">
            <a:spAutoFit/>
          </a:bodyPr>
          <a:lstStyle/>
          <a:p>
            <a:pPr lvl="0"/>
            <a:fld id="{25B0C65C-ACB3-41B3-B9D6-603EB25AD180}" type="slidenum">
              <a:rPr lang="en-ZA" sz="1200">
                <a:solidFill>
                  <a:srgbClr val="000000"/>
                </a:solidFill>
              </a:rPr>
              <a:pPr lvl="0"/>
              <a:t>17</a:t>
            </a:fld>
            <a:endParaRPr lang="en-ZA" sz="1400" dirty="0">
              <a:solidFill>
                <a:srgbClr val="000000"/>
              </a:solidFill>
            </a:endParaRPr>
          </a:p>
        </p:txBody>
      </p:sp>
    </p:spTree>
    <p:extLst>
      <p:ext uri="{BB962C8B-B14F-4D97-AF65-F5344CB8AC3E}">
        <p14:creationId xmlns:p14="http://schemas.microsoft.com/office/powerpoint/2010/main" val="272242218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5"/>
          <p:cNvSpPr>
            <a:spLocks noGrp="1"/>
          </p:cNvSpPr>
          <p:nvPr>
            <p:ph type="title"/>
          </p:nvPr>
        </p:nvSpPr>
        <p:spPr>
          <a:xfrm>
            <a:off x="121628" y="220827"/>
            <a:ext cx="8793773" cy="261610"/>
          </a:xfrm>
        </p:spPr>
        <p:txBody>
          <a:bodyPr/>
          <a:lstStyle/>
          <a:p>
            <a:r>
              <a:rPr lang="en-ZA" sz="2000" dirty="0" smtClean="0"/>
              <a:t>Mandatory and Points Awarded for BBBEE Contribution</a:t>
            </a:r>
          </a:p>
        </p:txBody>
      </p:sp>
      <p:sp>
        <p:nvSpPr>
          <p:cNvPr id="34820" name="Slide Number Placeholder 4"/>
          <p:cNvSpPr>
            <a:spLocks noGrp="1"/>
          </p:cNvSpPr>
          <p:nvPr>
            <p:ph type="sldNum" sz="quarter" idx="10"/>
          </p:nvPr>
        </p:nvSpPr>
        <p:spPr>
          <a:noFill/>
        </p:spPr>
        <p:txBody>
          <a:bodyPr/>
          <a:lstStyle/>
          <a:p>
            <a:fld id="{BC691C9E-E97C-43C8-9CEE-7DF2F4708F1D}" type="slidenum">
              <a:rPr lang="en-GB" smtClean="0"/>
              <a:pPr/>
              <a:t>18</a:t>
            </a:fld>
            <a:endParaRPr lang="en-GB" smtClean="0"/>
          </a:p>
        </p:txBody>
      </p:sp>
      <p:graphicFrame>
        <p:nvGraphicFramePr>
          <p:cNvPr id="34818" name="Object 2"/>
          <p:cNvGraphicFramePr>
            <a:graphicFrameLocks noChangeAspect="1"/>
          </p:cNvGraphicFramePr>
          <p:nvPr>
            <p:extLst>
              <p:ext uri="{D42A27DB-BD31-4B8C-83A1-F6EECF244321}">
                <p14:modId xmlns:p14="http://schemas.microsoft.com/office/powerpoint/2010/main" val="1345547678"/>
              </p:ext>
            </p:extLst>
          </p:nvPr>
        </p:nvGraphicFramePr>
        <p:xfrm>
          <a:off x="620713" y="1103313"/>
          <a:ext cx="7240587" cy="5024437"/>
        </p:xfrm>
        <a:graphic>
          <a:graphicData uri="http://schemas.openxmlformats.org/presentationml/2006/ole">
            <mc:AlternateContent xmlns:mc="http://schemas.openxmlformats.org/markup-compatibility/2006">
              <mc:Choice xmlns:v="urn:schemas-microsoft-com:vml" Requires="v">
                <p:oleObj spid="_x0000_s91172" name="Document" r:id="rId4" imgW="6137927" imgH="4257982" progId="Word.Document.12">
                  <p:embed/>
                </p:oleObj>
              </mc:Choice>
              <mc:Fallback>
                <p:oleObj name="Document" r:id="rId4" imgW="6137927" imgH="4257982" progId="Word.Document.12">
                  <p:embed/>
                  <p:pic>
                    <p:nvPicPr>
                      <p:cNvPr id="0" name=""/>
                      <p:cNvPicPr>
                        <a:picLocks noChangeAspect="1" noChangeArrowheads="1"/>
                      </p:cNvPicPr>
                      <p:nvPr/>
                    </p:nvPicPr>
                    <p:blipFill>
                      <a:blip r:embed="rId5"/>
                      <a:srcRect/>
                      <a:stretch>
                        <a:fillRect/>
                      </a:stretch>
                    </p:blipFill>
                    <p:spPr bwMode="auto">
                      <a:xfrm>
                        <a:off x="620713" y="1103313"/>
                        <a:ext cx="7240587" cy="5024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18</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9731444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6403" y="108399"/>
            <a:ext cx="8853854" cy="575542"/>
          </a:xfrm>
        </p:spPr>
        <p:txBody>
          <a:bodyPr/>
          <a:lstStyle/>
          <a:p>
            <a:r>
              <a:rPr lang="en-ZA" sz="2000" dirty="0" smtClean="0"/>
              <a:t>BEE  Certificate -Amended Codes</a:t>
            </a:r>
            <a:r>
              <a:rPr lang="en-ZA" sz="2400" kern="1200" dirty="0">
                <a:solidFill>
                  <a:schemeClr val="folHlink"/>
                </a:solidFill>
                <a:latin typeface="Arial" charset="0"/>
                <a:ea typeface="Times New Roman" pitchFamily="18" charset="0"/>
                <a:cs typeface="Tahoma" pitchFamily="34" charset="0"/>
              </a:rPr>
              <a:t/>
            </a:r>
            <a:br>
              <a:rPr lang="en-ZA" sz="2400" kern="1200" dirty="0">
                <a:solidFill>
                  <a:schemeClr val="folHlink"/>
                </a:solidFill>
                <a:latin typeface="Arial" charset="0"/>
                <a:ea typeface="Times New Roman" pitchFamily="18" charset="0"/>
                <a:cs typeface="Tahoma" pitchFamily="34" charset="0"/>
              </a:rPr>
            </a:br>
            <a:endParaRPr lang="en-GB" sz="2400" dirty="0" smtClean="0"/>
          </a:p>
        </p:txBody>
      </p:sp>
      <p:sp>
        <p:nvSpPr>
          <p:cNvPr id="20483" name="TextBox 8"/>
          <p:cNvSpPr txBox="1">
            <a:spLocks noChangeArrowheads="1"/>
          </p:cNvSpPr>
          <p:nvPr/>
        </p:nvSpPr>
        <p:spPr bwMode="auto">
          <a:xfrm>
            <a:off x="107504" y="890484"/>
            <a:ext cx="8890296" cy="5432256"/>
          </a:xfrm>
          <a:prstGeom prst="rect">
            <a:avLst/>
          </a:prstGeom>
          <a:noFill/>
          <a:ln w="9525">
            <a:noFill/>
            <a:miter lim="800000"/>
            <a:headEnd/>
            <a:tailEnd/>
          </a:ln>
        </p:spPr>
        <p:txBody>
          <a:bodyPr wrap="square">
            <a:spAutoFit/>
          </a:bodyPr>
          <a:lstStyle/>
          <a:p>
            <a:pPr algn="just" fontAlgn="base">
              <a:spcBef>
                <a:spcPct val="0"/>
              </a:spcBef>
              <a:spcAft>
                <a:spcPct val="0"/>
              </a:spcAft>
            </a:pPr>
            <a:r>
              <a:rPr lang="x-none" sz="2000">
                <a:solidFill>
                  <a:srgbClr val="003366"/>
                </a:solidFill>
                <a:ea typeface="Times New Roman" pitchFamily="18" charset="0"/>
                <a:cs typeface="Tahoma" pitchFamily="34" charset="0"/>
              </a:rPr>
              <a:t>The t</a:t>
            </a:r>
            <a:r>
              <a:rPr lang="en-ZA" sz="2000" dirty="0">
                <a:solidFill>
                  <a:srgbClr val="003366"/>
                </a:solidFill>
                <a:ea typeface="Times New Roman" pitchFamily="18" charset="0"/>
                <a:cs typeface="Tahoma" pitchFamily="34" charset="0"/>
              </a:rPr>
              <a:t>able</a:t>
            </a:r>
            <a:r>
              <a:rPr lang="x-none" sz="2000">
                <a:solidFill>
                  <a:srgbClr val="003366"/>
                </a:solidFill>
                <a:ea typeface="Times New Roman" pitchFamily="18" charset="0"/>
                <a:cs typeface="Tahoma" pitchFamily="34" charset="0"/>
              </a:rPr>
              <a:t> below indicates the specific B-BBEE certification documents that must be submitted for this tender. Failure to submit the required certification documents will also result in Bidders scoring zero for B-BBEE</a:t>
            </a:r>
            <a:r>
              <a:rPr lang="x-none" sz="2000" smtClean="0">
                <a:solidFill>
                  <a:srgbClr val="003366"/>
                </a:solidFill>
                <a:ea typeface="Times New Roman" pitchFamily="18" charset="0"/>
                <a:cs typeface="Tahoma" pitchFamily="34" charset="0"/>
              </a:rPr>
              <a:t>.</a:t>
            </a: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11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r>
              <a:rPr lang="en-ZA" sz="1400" dirty="0" smtClean="0">
                <a:solidFill>
                  <a:srgbClr val="003366"/>
                </a:solidFill>
                <a:ea typeface="Times New Roman" pitchFamily="18" charset="0"/>
                <a:cs typeface="Tahoma" pitchFamily="34" charset="0"/>
              </a:rPr>
              <a:t>SARS will accept B-BBEE Certificate issued on the revised B-BBEE Codes</a:t>
            </a:r>
            <a:r>
              <a:rPr lang="en-ZA" sz="2000" dirty="0" smtClean="0">
                <a:solidFill>
                  <a:srgbClr val="003366"/>
                </a:solidFill>
                <a:ea typeface="Times New Roman" pitchFamily="18" charset="0"/>
                <a:cs typeface="Tahoma" pitchFamily="34" charset="0"/>
              </a:rPr>
              <a:t>.</a:t>
            </a:r>
            <a:endParaRPr lang="en-ZA" sz="2000" dirty="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973866048"/>
              </p:ext>
            </p:extLst>
          </p:nvPr>
        </p:nvGraphicFramePr>
        <p:xfrm>
          <a:off x="155955" y="2060848"/>
          <a:ext cx="8793393" cy="3696226"/>
        </p:xfrm>
        <a:graphic>
          <a:graphicData uri="http://schemas.openxmlformats.org/drawingml/2006/table">
            <a:tbl>
              <a:tblPr firstRow="1" firstCol="1" bandRow="1">
                <a:tableStyleId>{5C22544A-7EE6-4342-B048-85BDC9FD1C3A}</a:tableStyleId>
              </a:tblPr>
              <a:tblGrid>
                <a:gridCol w="1664601"/>
                <a:gridCol w="2570963"/>
                <a:gridCol w="4557829"/>
              </a:tblGrid>
              <a:tr h="482655">
                <a:tc>
                  <a:txBody>
                    <a:bodyPr/>
                    <a:lstStyle/>
                    <a:p>
                      <a:pPr marL="0" indent="0"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Classification</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Turnover</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Submission Requirement</a:t>
                      </a:r>
                    </a:p>
                  </a:txBody>
                  <a:tcPr marL="22089" marR="22089" marT="0" marB="0" anchor="ctr"/>
                </a:tc>
              </a:tr>
              <a:tr h="784815">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Exempted Micro Enterprise ( EME)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Below R10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algn="just">
                        <a:lnSpc>
                          <a:spcPct val="115000"/>
                        </a:lnSpc>
                        <a:spcAft>
                          <a:spcPts val="0"/>
                        </a:spcAft>
                      </a:pP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r h="748038">
                <a:tc>
                  <a:txBody>
                    <a:bodyPr/>
                    <a:lstStyle/>
                    <a:p>
                      <a:pPr algn="l">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Qualifying</a:t>
                      </a:r>
                      <a:r>
                        <a:rPr lang="en-ZA" sz="1200" kern="1200" baseline="0" dirty="0" smtClean="0">
                          <a:solidFill>
                            <a:schemeClr val="folHlink"/>
                          </a:solidFill>
                          <a:latin typeface="Arial" charset="0"/>
                          <a:ea typeface="Times New Roman" pitchFamily="18" charset="0"/>
                          <a:cs typeface="Tahoma" pitchFamily="34" charset="0"/>
                        </a:rPr>
                        <a:t> </a:t>
                      </a:r>
                      <a:r>
                        <a:rPr lang="en-ZA" sz="1200" kern="1200" dirty="0" smtClean="0">
                          <a:solidFill>
                            <a:schemeClr val="folHlink"/>
                          </a:solidFill>
                          <a:latin typeface="Arial" charset="0"/>
                          <a:ea typeface="Times New Roman" pitchFamily="18" charset="0"/>
                          <a:cs typeface="Tahoma" pitchFamily="34" charset="0"/>
                        </a:rPr>
                        <a:t>Small </a:t>
                      </a:r>
                      <a:r>
                        <a:rPr lang="en-ZA" sz="1200" kern="1200" dirty="0">
                          <a:solidFill>
                            <a:schemeClr val="folHlink"/>
                          </a:solidFill>
                          <a:latin typeface="Arial" charset="0"/>
                          <a:ea typeface="Times New Roman" pitchFamily="18" charset="0"/>
                          <a:cs typeface="Tahoma" pitchFamily="34" charset="0"/>
                        </a:rPr>
                        <a:t>Enterprise (QSE)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Between R10 million and R50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marL="0" marR="0" indent="0" algn="just" defTabSz="914400" rtl="0" eaLnBrk="1" fontAlgn="auto" latinLnBrk="0" hangingPunct="1">
                        <a:lnSpc>
                          <a:spcPct val="115000"/>
                        </a:lnSpc>
                        <a:spcBef>
                          <a:spcPts val="0"/>
                        </a:spcBef>
                        <a:spcAft>
                          <a:spcPts val="0"/>
                        </a:spcAft>
                        <a:buClrTx/>
                        <a:buSzTx/>
                        <a:buFontTx/>
                        <a:buNone/>
                        <a:tabLst/>
                        <a:defRPr/>
                      </a:pPr>
                      <a:r>
                        <a:rPr lang="en-ZA" sz="1200" kern="1200" dirty="0" smtClean="0">
                          <a:solidFill>
                            <a:schemeClr val="folHlink"/>
                          </a:solidFill>
                          <a:latin typeface="Arial" charset="0"/>
                          <a:ea typeface="Times New Roman" pitchFamily="18" charset="0"/>
                          <a:cs typeface="Tahoma" pitchFamily="34" charset="0"/>
                        </a:rPr>
                        <a:t>Certified copy of B-BBEE Rating Certificate from a SANAS Accredited rating agency or a Registered Auditor approved by IRBA.</a:t>
                      </a: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txBody>
                  <a:tcPr marL="22089" marR="22089" marT="0" marB="0"/>
                </a:tc>
              </a:tr>
              <a:tr h="1184727">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Large Enterprise (LE)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Above R50 million p.a.</a:t>
                      </a:r>
                      <a:r>
                        <a:rPr lang="en-ZA" sz="1200" kern="1200" baseline="0" dirty="0" smtClean="0">
                          <a:solidFill>
                            <a:schemeClr val="folHlink"/>
                          </a:solidFill>
                          <a:latin typeface="Arial" charset="0"/>
                          <a:ea typeface="Times New Roman" pitchFamily="18" charset="0"/>
                          <a:cs typeface="Tahoma" pitchFamily="34" charset="0"/>
                        </a:rPr>
                        <a:t>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Certified copy of B-BBEE Rating Certificate from a SANAS Accredited rating agency or a Registered Auditor approved by IRBA</a:t>
                      </a:r>
                      <a:r>
                        <a:rPr lang="en-ZA" sz="1200" kern="1200" dirty="0" smtClean="0">
                          <a:solidFill>
                            <a:schemeClr val="folHlink"/>
                          </a:solidFill>
                          <a:latin typeface="Arial" charset="0"/>
                          <a:ea typeface="Times New Roman" pitchFamily="18" charset="0"/>
                          <a:cs typeface="Tahoma" pitchFamily="34" charset="0"/>
                        </a:rPr>
                        <a:t>.</a:t>
                      </a:r>
                    </a:p>
                    <a:p>
                      <a:pPr algn="just">
                        <a:lnSpc>
                          <a:spcPct val="115000"/>
                        </a:lnSpc>
                        <a:spcAft>
                          <a:spcPts val="0"/>
                        </a:spcAft>
                      </a:pP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bl>
          </a:graphicData>
        </a:graphic>
      </p:graphicFrame>
      <p:sp>
        <p:nvSpPr>
          <p:cNvPr id="6" name="Slide Number Placeholder 2"/>
          <p:cNvSpPr txBox="1">
            <a:spLocks/>
          </p:cNvSpPr>
          <p:nvPr/>
        </p:nvSpPr>
        <p:spPr>
          <a:xfrm>
            <a:off x="7417915" y="6485103"/>
            <a:ext cx="431006" cy="31520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19</a:t>
            </a:fld>
            <a:endParaRPr lang="en-ZA" sz="1200" dirty="0">
              <a:solidFill>
                <a:srgbClr val="000000"/>
              </a:solidFill>
            </a:endParaRPr>
          </a:p>
        </p:txBody>
      </p:sp>
    </p:spTree>
    <p:extLst>
      <p:ext uri="{BB962C8B-B14F-4D97-AF65-F5344CB8AC3E}">
        <p14:creationId xmlns:p14="http://schemas.microsoft.com/office/powerpoint/2010/main" val="5897824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FF0000"/>
                </a:solidFill>
                <a:ea typeface="SimSun" pitchFamily="2" charset="-122"/>
              </a:rPr>
              <a:t>1. Welcome </a:t>
            </a:r>
            <a:r>
              <a:rPr lang="en-US" sz="2000" b="1" dirty="0">
                <a:solidFill>
                  <a:srgbClr val="FF0000"/>
                </a:solidFill>
                <a:ea typeface="SimSun" pitchFamily="2" charset="-122"/>
              </a:rPr>
              <a:t>and </a:t>
            </a:r>
            <a:r>
              <a:rPr lang="en-US" sz="2000" b="1" dirty="0" smtClean="0">
                <a:solidFill>
                  <a:srgbClr val="FF0000"/>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r>
              <a:rPr lang="en-ZA" sz="2000" b="1" dirty="0" smtClean="0">
                <a:solidFill>
                  <a:schemeClr val="tx2"/>
                </a:solidFill>
              </a:rPr>
              <a:t>and </a:t>
            </a:r>
            <a:r>
              <a:rPr lang="en-ZA" sz="2000" b="1" dirty="0">
                <a:solidFill>
                  <a:schemeClr val="tx2"/>
                </a:solidFill>
              </a:rPr>
              <a:t>Scope of Work </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2</a:t>
            </a:fld>
            <a:endParaRPr lang="en-ZA" dirty="0">
              <a:solidFill>
                <a:schemeClr val="tx1"/>
              </a:solidFill>
            </a:endParaRPr>
          </a:p>
        </p:txBody>
      </p:sp>
      <p:sp>
        <p:nvSpPr>
          <p:cNvPr id="2" name="Footer Placeholder 1"/>
          <p:cNvSpPr>
            <a:spLocks noGrp="1"/>
          </p:cNvSpPr>
          <p:nvPr>
            <p:ph type="ftr" sz="quarter" idx="10"/>
          </p:nvPr>
        </p:nvSpPr>
        <p:spPr/>
        <p:txBody>
          <a:bodyPr/>
          <a:lstStyle/>
          <a:p>
            <a:pPr>
              <a:defRPr/>
            </a:pPr>
            <a:endParaRPr lang="en-ZA"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2916" y="233887"/>
            <a:ext cx="8853854" cy="837152"/>
          </a:xfrm>
        </p:spPr>
        <p:txBody>
          <a:bodyPr/>
          <a:lstStyle/>
          <a:p>
            <a:r>
              <a:rPr lang="en-ZA" sz="2000" dirty="0"/>
              <a:t>Use and acceptance of Affidavits</a:t>
            </a:r>
            <a:r>
              <a:rPr lang="en-ZA" dirty="0"/>
              <a:t/>
            </a:r>
            <a:br>
              <a:rPr lang="en-ZA" dirty="0"/>
            </a:br>
            <a:endParaRPr lang="en-ZA" dirty="0"/>
          </a:p>
        </p:txBody>
      </p:sp>
      <p:sp>
        <p:nvSpPr>
          <p:cNvPr id="4" name="Rectangle 3"/>
          <p:cNvSpPr/>
          <p:nvPr/>
        </p:nvSpPr>
        <p:spPr>
          <a:xfrm>
            <a:off x="539553" y="1196754"/>
            <a:ext cx="7848872" cy="4739759"/>
          </a:xfrm>
          <a:prstGeom prst="rect">
            <a:avLst/>
          </a:prstGeom>
        </p:spPr>
        <p:txBody>
          <a:bodyPr wrap="square">
            <a:spAutoFit/>
          </a:bodyPr>
          <a:lstStyle/>
          <a:p>
            <a:endParaRPr lang="en-ZA" sz="2000" dirty="0">
              <a:solidFill>
                <a:schemeClr val="tx2"/>
              </a:solidFill>
            </a:endParaRPr>
          </a:p>
          <a:p>
            <a:pPr marL="0" lvl="1" algn="just"/>
            <a:r>
              <a:rPr lang="en-ZA" sz="2000" dirty="0" smtClean="0">
                <a:solidFill>
                  <a:schemeClr val="tx2"/>
                </a:solidFill>
              </a:rPr>
              <a:t>Section 1.6 SBD 6.1 states..</a:t>
            </a:r>
            <a:r>
              <a:rPr lang="en-GB" dirty="0"/>
              <a:t> </a:t>
            </a:r>
            <a:r>
              <a:rPr lang="en-GB" sz="2000" dirty="0">
                <a:solidFill>
                  <a:schemeClr val="tx2"/>
                </a:solidFill>
              </a:rPr>
              <a:t>The purchaser reserves the right to require of a bidder, either before a bid is adjudicated or at any time subsequently, to substantiate any claim in regard to preferences, in any manner required by the purchaser.</a:t>
            </a:r>
            <a:endParaRPr lang="en-ZA" sz="2000" dirty="0">
              <a:solidFill>
                <a:schemeClr val="tx2"/>
              </a:solidFill>
            </a:endParaRPr>
          </a:p>
          <a:p>
            <a:pPr algn="just"/>
            <a:endParaRPr lang="en-ZA" sz="2000" dirty="0" smtClean="0">
              <a:solidFill>
                <a:schemeClr val="tx2"/>
              </a:solidFill>
            </a:endParaRPr>
          </a:p>
          <a:p>
            <a:pPr algn="just"/>
            <a:endParaRPr lang="en-ZA" sz="2000" dirty="0">
              <a:solidFill>
                <a:schemeClr val="tx2"/>
              </a:solidFill>
            </a:endParaRPr>
          </a:p>
          <a:p>
            <a:pPr algn="just"/>
            <a:r>
              <a:rPr lang="en-ZA" b="1" dirty="0" smtClean="0">
                <a:solidFill>
                  <a:schemeClr val="tx2"/>
                </a:solidFill>
              </a:rPr>
              <a:t>SARS reserves the right to request that bidders submit their Black ownership and turnover information in support of their Affidavits.</a:t>
            </a:r>
            <a:endParaRPr lang="en-ZA" b="1" dirty="0">
              <a:solidFill>
                <a:schemeClr val="tx2"/>
              </a:solidFill>
            </a:endParaRPr>
          </a:p>
          <a:p>
            <a:pPr algn="just"/>
            <a:endParaRPr lang="en-ZA" dirty="0" smtClean="0">
              <a:solidFill>
                <a:schemeClr val="tx2"/>
              </a:solidFill>
            </a:endParaRPr>
          </a:p>
          <a:p>
            <a:pPr algn="just"/>
            <a:endParaRPr lang="en-ZA" dirty="0"/>
          </a:p>
          <a:p>
            <a:endParaRPr lang="en-ZA" dirty="0" smtClean="0"/>
          </a:p>
          <a:p>
            <a:endParaRPr lang="en-ZA" dirty="0"/>
          </a:p>
          <a:p>
            <a:endParaRPr lang="en-ZA" dirty="0" smtClean="0"/>
          </a:p>
          <a:p>
            <a:endParaRPr lang="en-ZA" dirty="0"/>
          </a:p>
          <a:p>
            <a:endParaRPr lang="en-ZA" dirty="0"/>
          </a:p>
        </p:txBody>
      </p:sp>
      <p:sp>
        <p:nvSpPr>
          <p:cNvPr id="5" name="Slide Number Placeholder 2"/>
          <p:cNvSpPr txBox="1">
            <a:spLocks/>
          </p:cNvSpPr>
          <p:nvPr/>
        </p:nvSpPr>
        <p:spPr>
          <a:xfrm>
            <a:off x="7449528" y="6542800"/>
            <a:ext cx="43100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20</a:t>
            </a:fld>
            <a:endParaRPr lang="en-ZA" sz="1200" dirty="0">
              <a:solidFill>
                <a:srgbClr val="000000"/>
              </a:solidFill>
            </a:endParaRPr>
          </a:p>
        </p:txBody>
      </p:sp>
    </p:spTree>
    <p:extLst>
      <p:ext uri="{BB962C8B-B14F-4D97-AF65-F5344CB8AC3E}">
        <p14:creationId xmlns:p14="http://schemas.microsoft.com/office/powerpoint/2010/main" val="26409071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21</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1044232910"/>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93214" name="Document" r:id="rId4" imgW="6698864" imgH="7593209" progId="Word.Document.12">
                  <p:embed/>
                </p:oleObj>
              </mc:Choice>
              <mc:Fallback>
                <p:oleObj name="Document" r:id="rId4" imgW="6698864" imgH="7593209" progId="Word.Document.12">
                  <p:embed/>
                  <p:pic>
                    <p:nvPicPr>
                      <p:cNvPr id="0" name=""/>
                      <p:cNvPicPr>
                        <a:picLocks noChangeAspect="1" noChangeArrowheads="1"/>
                      </p:cNvPicPr>
                      <p:nvPr/>
                    </p:nvPicPr>
                    <p:blipFill>
                      <a:blip r:embed="rId5"/>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SBD</a:t>
            </a: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21</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7175287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22</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2421147956"/>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92196" name="Document" r:id="rId4" imgW="6698864" imgH="7593209" progId="Word.Document.12">
                  <p:embed/>
                </p:oleObj>
              </mc:Choice>
              <mc:Fallback>
                <p:oleObj name="Document" r:id="rId4" imgW="6698864" imgH="7593209" progId="Word.Document.12">
                  <p:embed/>
                  <p:pic>
                    <p:nvPicPr>
                      <p:cNvPr id="0" name=""/>
                      <p:cNvPicPr>
                        <a:picLocks noChangeAspect="1" noChangeArrowheads="1"/>
                      </p:cNvPicPr>
                      <p:nvPr/>
                    </p:nvPicPr>
                    <p:blipFill>
                      <a:blip r:embed="rId5"/>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a:t>
            </a:r>
            <a:r>
              <a:rPr lang="en-ZA" sz="2000" b="1" dirty="0" smtClean="0">
                <a:solidFill>
                  <a:srgbClr val="FFFFFF"/>
                </a:solidFill>
                <a:effectLst>
                  <a:outerShdw blurRad="38100" dist="38100" dir="2700000" algn="tl">
                    <a:srgbClr val="000000">
                      <a:alpha val="43137"/>
                    </a:srgbClr>
                  </a:outerShdw>
                </a:effectLst>
              </a:rPr>
              <a:t>SBD continued…..</a:t>
            </a:r>
            <a:endParaRPr lang="en-ZA" sz="2000" b="1" dirty="0">
              <a:solidFill>
                <a:srgbClr val="FFFFFF"/>
              </a:solidFill>
              <a:effectLst>
                <a:outerShdw blurRad="38100" dist="38100" dir="2700000" algn="tl">
                  <a:srgbClr val="000000">
                    <a:alpha val="43137"/>
                  </a:srgbClr>
                </a:outerShdw>
              </a:effectLst>
            </a:endParaRP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22</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20773978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59519" y="864977"/>
            <a:ext cx="8799635" cy="5062924"/>
          </a:xfrm>
        </p:spPr>
        <p:txBody>
          <a:bodyPr/>
          <a:lstStyle/>
          <a:p>
            <a:pPr marL="0" indent="0">
              <a:buNone/>
            </a:pPr>
            <a:endParaRPr lang="en-ZA" kern="1200" dirty="0" smtClean="0">
              <a:solidFill>
                <a:schemeClr val="folHlink"/>
              </a:solidFill>
              <a:latin typeface="Arial" charset="0"/>
              <a:ea typeface="Times New Roman" pitchFamily="18" charset="0"/>
              <a:cs typeface="Tahoma" pitchFamily="34" charset="0"/>
            </a:endParaRPr>
          </a:p>
          <a:p>
            <a:pPr marL="1588" lvl="1" indent="0" algn="just">
              <a:buNone/>
            </a:pPr>
            <a:r>
              <a:rPr lang="x-none" sz="2000" kern="1200">
                <a:solidFill>
                  <a:schemeClr val="folHlink"/>
                </a:solidFill>
                <a:latin typeface="Arial" charset="0"/>
                <a:ea typeface="Times New Roman" pitchFamily="18" charset="0"/>
                <a:cs typeface="Tahoma" pitchFamily="34" charset="0"/>
              </a:rPr>
              <a:t>Sub-contracting</a:t>
            </a:r>
            <a:endParaRPr lang="en-ZA" sz="2000" kern="1200" dirty="0">
              <a:solidFill>
                <a:schemeClr val="folHlink"/>
              </a:solidFill>
              <a:latin typeface="Arial" charset="0"/>
              <a:ea typeface="Times New Roman" pitchFamily="18" charset="0"/>
              <a:cs typeface="Tahoma" pitchFamily="34" charset="0"/>
            </a:endParaRPr>
          </a:p>
          <a:p>
            <a:pPr marL="0" indent="0" algn="just">
              <a:buNone/>
            </a:pPr>
            <a:endParaRPr lang="en-ZA" dirty="0"/>
          </a:p>
          <a:p>
            <a:pPr algn="just"/>
            <a:r>
              <a:rPr lang="x-none" kern="1200">
                <a:solidFill>
                  <a:schemeClr val="folHlink"/>
                </a:solidFill>
                <a:latin typeface="Arial" charset="0"/>
                <a:ea typeface="Times New Roman" pitchFamily="18" charset="0"/>
                <a:cs typeface="Tahoma" pitchFamily="34" charset="0"/>
              </a:rPr>
              <a:t>Bidders who want to claim preference points will have to comply fully with regulations </a:t>
            </a:r>
            <a:r>
              <a:rPr lang="en-ZA" kern="1200" dirty="0" smtClean="0">
                <a:solidFill>
                  <a:schemeClr val="folHlink"/>
                </a:solidFill>
                <a:latin typeface="Arial" charset="0"/>
                <a:ea typeface="Times New Roman" pitchFamily="18" charset="0"/>
                <a:cs typeface="Tahoma" pitchFamily="34" charset="0"/>
              </a:rPr>
              <a:t>12</a:t>
            </a:r>
            <a:r>
              <a:rPr lang="x-none" kern="1200" smtClean="0">
                <a:solidFill>
                  <a:schemeClr val="folHlink"/>
                </a:solidFill>
                <a:latin typeface="Arial" charset="0"/>
                <a:ea typeface="Times New Roman" pitchFamily="18" charset="0"/>
                <a:cs typeface="Tahoma" pitchFamily="34" charset="0"/>
              </a:rPr>
              <a:t> of </a:t>
            </a:r>
            <a:r>
              <a:rPr lang="x-none" kern="1200">
                <a:solidFill>
                  <a:schemeClr val="folHlink"/>
                </a:solidFill>
                <a:latin typeface="Arial" charset="0"/>
                <a:ea typeface="Times New Roman" pitchFamily="18" charset="0"/>
                <a:cs typeface="Tahoma" pitchFamily="34" charset="0"/>
              </a:rPr>
              <a:t>the </a:t>
            </a:r>
            <a:r>
              <a:rPr lang="en-ZA" kern="1200" dirty="0">
                <a:solidFill>
                  <a:schemeClr val="folHlink"/>
                </a:solidFill>
                <a:latin typeface="Arial" charset="0"/>
                <a:ea typeface="Times New Roman" pitchFamily="18" charset="0"/>
                <a:cs typeface="Tahoma" pitchFamily="34" charset="0"/>
              </a:rPr>
              <a:t>P</a:t>
            </a:r>
            <a:r>
              <a:rPr lang="x-none" kern="1200">
                <a:solidFill>
                  <a:schemeClr val="folHlink"/>
                </a:solidFill>
                <a:latin typeface="Arial" charset="0"/>
                <a:ea typeface="Times New Roman" pitchFamily="18" charset="0"/>
                <a:cs typeface="Tahoma" pitchFamily="34" charset="0"/>
              </a:rPr>
              <a:t>referential </a:t>
            </a:r>
            <a:r>
              <a:rPr lang="en-ZA" kern="1200" dirty="0">
                <a:solidFill>
                  <a:schemeClr val="folHlink"/>
                </a:solidFill>
                <a:latin typeface="Arial" charset="0"/>
                <a:ea typeface="Times New Roman" pitchFamily="18" charset="0"/>
                <a:cs typeface="Tahoma" pitchFamily="34" charset="0"/>
              </a:rPr>
              <a:t>P</a:t>
            </a:r>
            <a:r>
              <a:rPr lang="x-none" kern="1200">
                <a:solidFill>
                  <a:schemeClr val="folHlink"/>
                </a:solidFill>
                <a:latin typeface="Arial" charset="0"/>
                <a:ea typeface="Times New Roman" pitchFamily="18" charset="0"/>
                <a:cs typeface="Tahoma" pitchFamily="34" charset="0"/>
              </a:rPr>
              <a:t>rocurement </a:t>
            </a:r>
            <a:r>
              <a:rPr lang="en-ZA" kern="1200" dirty="0">
                <a:solidFill>
                  <a:schemeClr val="folHlink"/>
                </a:solidFill>
                <a:latin typeface="Arial" charset="0"/>
                <a:ea typeface="Times New Roman" pitchFamily="18" charset="0"/>
                <a:cs typeface="Tahoma" pitchFamily="34" charset="0"/>
              </a:rPr>
              <a:t>R</a:t>
            </a:r>
            <a:r>
              <a:rPr lang="x-none" kern="1200">
                <a:solidFill>
                  <a:schemeClr val="folHlink"/>
                </a:solidFill>
                <a:latin typeface="Arial" charset="0"/>
                <a:ea typeface="Times New Roman" pitchFamily="18" charset="0"/>
                <a:cs typeface="Tahoma" pitchFamily="34" charset="0"/>
              </a:rPr>
              <a:t>egulations, </a:t>
            </a:r>
            <a:r>
              <a:rPr lang="x-none" kern="1200" smtClean="0">
                <a:solidFill>
                  <a:schemeClr val="folHlink"/>
                </a:solidFill>
                <a:latin typeface="Arial" charset="0"/>
                <a:ea typeface="Times New Roman" pitchFamily="18" charset="0"/>
                <a:cs typeface="Tahoma" pitchFamily="34" charset="0"/>
              </a:rPr>
              <a:t>201</a:t>
            </a:r>
            <a:r>
              <a:rPr lang="en-ZA" kern="1200" dirty="0" smtClean="0">
                <a:solidFill>
                  <a:schemeClr val="folHlink"/>
                </a:solidFill>
                <a:latin typeface="Arial" charset="0"/>
                <a:ea typeface="Times New Roman" pitchFamily="18" charset="0"/>
                <a:cs typeface="Tahoma" pitchFamily="34" charset="0"/>
              </a:rPr>
              <a:t>7</a:t>
            </a:r>
            <a:r>
              <a:rPr lang="x-none" kern="1200" smtClean="0">
                <a:solidFill>
                  <a:schemeClr val="folHlink"/>
                </a:solidFill>
                <a:latin typeface="Arial" charset="0"/>
                <a:ea typeface="Times New Roman" pitchFamily="18" charset="0"/>
                <a:cs typeface="Tahoma" pitchFamily="34" charset="0"/>
              </a:rPr>
              <a:t> </a:t>
            </a:r>
            <a:r>
              <a:rPr lang="x-none" kern="1200">
                <a:solidFill>
                  <a:schemeClr val="folHlink"/>
                </a:solidFill>
                <a:latin typeface="Arial" charset="0"/>
                <a:ea typeface="Times New Roman" pitchFamily="18" charset="0"/>
                <a:cs typeface="Tahoma" pitchFamily="34" charset="0"/>
              </a:rPr>
              <a:t>with regard to </a:t>
            </a:r>
            <a:r>
              <a:rPr lang="x-none" kern="1200" smtClean="0">
                <a:solidFill>
                  <a:schemeClr val="folHlink"/>
                </a:solidFill>
                <a:latin typeface="Arial" charset="0"/>
                <a:ea typeface="Times New Roman" pitchFamily="18" charset="0"/>
                <a:cs typeface="Tahoma" pitchFamily="34" charset="0"/>
              </a:rPr>
              <a:t>sub</a:t>
            </a:r>
            <a:r>
              <a:rPr lang="en-ZA" kern="1200" dirty="0" smtClean="0">
                <a:solidFill>
                  <a:schemeClr val="folHlink"/>
                </a:solidFill>
                <a:latin typeface="Arial" charset="0"/>
                <a:ea typeface="Times New Roman" pitchFamily="18" charset="0"/>
                <a:cs typeface="Tahoma" pitchFamily="34" charset="0"/>
              </a:rPr>
              <a:t>-</a:t>
            </a:r>
            <a:r>
              <a:rPr lang="x-none" kern="1200" smtClean="0">
                <a:solidFill>
                  <a:schemeClr val="folHlink"/>
                </a:solidFill>
                <a:latin typeface="Arial" charset="0"/>
                <a:ea typeface="Times New Roman" pitchFamily="18" charset="0"/>
                <a:cs typeface="Tahoma" pitchFamily="34" charset="0"/>
              </a:rPr>
              <a:t>contracting</a:t>
            </a:r>
            <a:r>
              <a:rPr lang="en-ZA" kern="1200" dirty="0">
                <a:solidFill>
                  <a:schemeClr val="folHlink"/>
                </a:solidFill>
                <a:latin typeface="Arial" charset="0"/>
                <a:ea typeface="Times New Roman" pitchFamily="18" charset="0"/>
                <a:cs typeface="Tahoma" pitchFamily="34" charset="0"/>
              </a:rPr>
              <a:t>:</a:t>
            </a:r>
          </a:p>
          <a:p>
            <a:pPr marL="0" indent="0">
              <a:buNone/>
            </a:pPr>
            <a:endParaRPr lang="en-ZA" kern="1200" dirty="0">
              <a:solidFill>
                <a:schemeClr val="folHlink"/>
              </a:solidFill>
              <a:latin typeface="Arial" charset="0"/>
              <a:ea typeface="Times New Roman" pitchFamily="18" charset="0"/>
              <a:cs typeface="Tahoma" pitchFamily="34" charset="0"/>
            </a:endParaRPr>
          </a:p>
          <a:p>
            <a:pPr marL="0" indent="0">
              <a:buNone/>
            </a:pPr>
            <a:r>
              <a:rPr lang="x-none" kern="1200" smtClean="0">
                <a:solidFill>
                  <a:schemeClr val="folHlink"/>
                </a:solidFill>
                <a:latin typeface="Arial" charset="0"/>
                <a:ea typeface="Times New Roman" pitchFamily="18" charset="0"/>
                <a:cs typeface="Tahoma" pitchFamily="34" charset="0"/>
              </a:rPr>
              <a:t>Regulation </a:t>
            </a:r>
            <a:r>
              <a:rPr lang="en-ZA" kern="1200" dirty="0" smtClean="0">
                <a:solidFill>
                  <a:schemeClr val="folHlink"/>
                </a:solidFill>
                <a:latin typeface="Arial" charset="0"/>
                <a:ea typeface="Times New Roman" pitchFamily="18" charset="0"/>
                <a:cs typeface="Tahoma" pitchFamily="34" charset="0"/>
              </a:rPr>
              <a:t>12</a:t>
            </a:r>
            <a:r>
              <a:rPr lang="x-none" kern="1200" smtClean="0">
                <a:solidFill>
                  <a:schemeClr val="folHlink"/>
                </a:solidFill>
                <a:latin typeface="Arial" charset="0"/>
                <a:ea typeface="Times New Roman" pitchFamily="18" charset="0"/>
                <a:cs typeface="Tahoma" pitchFamily="34" charset="0"/>
              </a:rPr>
              <a:t>(</a:t>
            </a:r>
            <a:r>
              <a:rPr lang="en-ZA" kern="1200" dirty="0" smtClean="0">
                <a:solidFill>
                  <a:schemeClr val="folHlink"/>
                </a:solidFill>
                <a:latin typeface="Arial" charset="0"/>
                <a:ea typeface="Times New Roman" pitchFamily="18" charset="0"/>
                <a:cs typeface="Tahoma" pitchFamily="34" charset="0"/>
              </a:rPr>
              <a:t>3</a:t>
            </a:r>
            <a:r>
              <a:rPr lang="x-none" kern="1200" smtClean="0">
                <a:solidFill>
                  <a:schemeClr val="folHlink"/>
                </a:solidFill>
                <a:latin typeface="Arial" charset="0"/>
                <a:ea typeface="Times New Roman" pitchFamily="18" charset="0"/>
                <a:cs typeface="Tahoma" pitchFamily="34" charset="0"/>
              </a:rPr>
              <a:t>) </a:t>
            </a:r>
            <a:endParaRPr lang="en-ZA" kern="1200" dirty="0" smtClean="0">
              <a:solidFill>
                <a:schemeClr val="folHlink"/>
              </a:solidFill>
              <a:latin typeface="Arial" charset="0"/>
              <a:ea typeface="Times New Roman" pitchFamily="18" charset="0"/>
              <a:cs typeface="Tahoma" pitchFamily="34" charset="0"/>
            </a:endParaRPr>
          </a:p>
          <a:p>
            <a:pPr marL="0" indent="0">
              <a:buNone/>
            </a:pPr>
            <a:endParaRPr lang="en-ZA" kern="1200" dirty="0">
              <a:solidFill>
                <a:schemeClr val="folHlink"/>
              </a:solidFill>
              <a:latin typeface="Arial" charset="0"/>
              <a:ea typeface="Times New Roman" pitchFamily="18" charset="0"/>
              <a:cs typeface="Tahoma" pitchFamily="34" charset="0"/>
            </a:endParaRPr>
          </a:p>
          <a:p>
            <a:pPr algn="just"/>
            <a:r>
              <a:rPr lang="x-none" kern="1200">
                <a:solidFill>
                  <a:schemeClr val="folHlink"/>
                </a:solidFill>
                <a:latin typeface="Arial" charset="0"/>
                <a:ea typeface="Times New Roman" pitchFamily="18" charset="0"/>
                <a:cs typeface="Tahoma" pitchFamily="34" charset="0"/>
              </a:rPr>
              <a:t>A person awarded a contract may not sub-contract more than 25% of the value of the contract to any other enterprise that does not have an equal or higher B-BBEE status level than the person concerned, unless the contract is sub-contracted to an Exempted Micro Enterprise that has the capability and ability to execute the sub-contract</a:t>
            </a:r>
            <a:r>
              <a:rPr lang="x-none" kern="1200" smtClean="0">
                <a:solidFill>
                  <a:schemeClr val="folHlink"/>
                </a:solidFill>
                <a:latin typeface="Arial" charset="0"/>
                <a:ea typeface="Times New Roman" pitchFamily="18" charset="0"/>
                <a:cs typeface="Tahoma" pitchFamily="34" charset="0"/>
              </a:rPr>
              <a:t>.</a:t>
            </a:r>
            <a:endParaRPr lang="en-ZA" kern="1200" dirty="0" smtClean="0">
              <a:solidFill>
                <a:schemeClr val="folHlink"/>
              </a:solidFill>
              <a:latin typeface="Arial" charset="0"/>
              <a:ea typeface="Times New Roman" pitchFamily="18" charset="0"/>
              <a:cs typeface="Tahoma" pitchFamily="34" charset="0"/>
            </a:endParaRPr>
          </a:p>
          <a:p>
            <a:pPr marL="0" indent="0" algn="just">
              <a:buNone/>
            </a:pPr>
            <a:endParaRPr lang="en-ZA" kern="1200" dirty="0" smtClean="0">
              <a:solidFill>
                <a:schemeClr val="folHlink"/>
              </a:solidFill>
              <a:latin typeface="Arial" charset="0"/>
              <a:ea typeface="Times New Roman" pitchFamily="18" charset="0"/>
              <a:cs typeface="Tahoma" pitchFamily="34" charset="0"/>
            </a:endParaRPr>
          </a:p>
          <a:p>
            <a:pPr marL="0" indent="0" algn="just">
              <a:buNone/>
            </a:pPr>
            <a:r>
              <a:rPr lang="en-ZA" kern="1200" dirty="0" smtClean="0">
                <a:solidFill>
                  <a:schemeClr val="folHlink"/>
                </a:solidFill>
                <a:latin typeface="Arial" charset="0"/>
                <a:ea typeface="Times New Roman" pitchFamily="18" charset="0"/>
                <a:cs typeface="Tahoma" pitchFamily="34" charset="0"/>
              </a:rPr>
              <a:t>Regulation 9 (1)</a:t>
            </a:r>
          </a:p>
          <a:p>
            <a:pPr algn="just"/>
            <a:endParaRPr lang="en-ZA" kern="1200" dirty="0" smtClean="0">
              <a:solidFill>
                <a:schemeClr val="folHlink"/>
              </a:solidFill>
              <a:latin typeface="Arial" charset="0"/>
              <a:ea typeface="Times New Roman" pitchFamily="18" charset="0"/>
              <a:cs typeface="Tahoma" pitchFamily="34" charset="0"/>
            </a:endParaRPr>
          </a:p>
          <a:p>
            <a:pPr algn="just"/>
            <a:r>
              <a:rPr lang="en-ZA" kern="1200" dirty="0" smtClean="0">
                <a:solidFill>
                  <a:schemeClr val="folHlink"/>
                </a:solidFill>
                <a:latin typeface="Arial" charset="0"/>
                <a:ea typeface="Times New Roman" pitchFamily="18" charset="0"/>
                <a:cs typeface="Tahoma" pitchFamily="34" charset="0"/>
              </a:rPr>
              <a:t>For a contract above R30 million, an organ of state must apply subcontracting to advance designated groups</a:t>
            </a:r>
          </a:p>
          <a:p>
            <a:pPr algn="just"/>
            <a:endParaRPr lang="en-ZA" kern="1200" dirty="0" smtClean="0">
              <a:solidFill>
                <a:schemeClr val="folHlink"/>
              </a:solidFill>
              <a:latin typeface="Arial" charset="0"/>
              <a:ea typeface="Times New Roman" pitchFamily="18" charset="0"/>
              <a:cs typeface="Tahoma" pitchFamily="34" charset="0"/>
            </a:endParaRPr>
          </a:p>
          <a:p>
            <a:pPr marL="0" lvl="1" indent="0" algn="just">
              <a:buClrTx/>
              <a:buNone/>
            </a:pPr>
            <a:r>
              <a:rPr lang="en-ZA" sz="2000" b="1" kern="1200" dirty="0" smtClean="0">
                <a:solidFill>
                  <a:schemeClr val="folHlink"/>
                </a:solidFill>
                <a:latin typeface="Arial" charset="0"/>
                <a:ea typeface="Times New Roman" pitchFamily="18" charset="0"/>
                <a:cs typeface="Tahoma" pitchFamily="34" charset="0"/>
              </a:rPr>
              <a:t>     </a:t>
            </a:r>
            <a:endParaRPr lang="en-ZA" kern="1200" dirty="0">
              <a:solidFill>
                <a:schemeClr val="folHlink"/>
              </a:solidFill>
              <a:latin typeface="Arial" charset="0"/>
              <a:ea typeface="Times New Roman" pitchFamily="18" charset="0"/>
              <a:cs typeface="Tahoma" pitchFamily="34" charset="0"/>
            </a:endParaRPr>
          </a:p>
        </p:txBody>
      </p:sp>
      <p:sp>
        <p:nvSpPr>
          <p:cNvPr id="3" name="Title 2"/>
          <p:cNvSpPr>
            <a:spLocks noGrp="1"/>
          </p:cNvSpPr>
          <p:nvPr>
            <p:ph type="title"/>
          </p:nvPr>
        </p:nvSpPr>
        <p:spPr>
          <a:xfrm>
            <a:off x="172917" y="338752"/>
            <a:ext cx="8853854" cy="261610"/>
          </a:xfrm>
        </p:spPr>
        <p:txBody>
          <a:bodyPr/>
          <a:lstStyle/>
          <a:p>
            <a:r>
              <a:rPr lang="en-ZA" sz="2000" dirty="0" smtClean="0"/>
              <a:t>Sub-contracting</a:t>
            </a:r>
            <a:endParaRPr lang="en-ZA" sz="2000" dirty="0"/>
          </a:p>
        </p:txBody>
      </p:sp>
      <p:sp>
        <p:nvSpPr>
          <p:cNvPr id="5" name="Slide Number Placeholder 2"/>
          <p:cNvSpPr txBox="1">
            <a:spLocks/>
          </p:cNvSpPr>
          <p:nvPr/>
        </p:nvSpPr>
        <p:spPr>
          <a:xfrm flipH="1">
            <a:off x="7430813" y="6521779"/>
            <a:ext cx="50449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23</a:t>
            </a:fld>
            <a:endParaRPr lang="en-ZA" sz="1200" dirty="0">
              <a:solidFill>
                <a:srgbClr val="000000"/>
              </a:solidFill>
            </a:endParaRPr>
          </a:p>
        </p:txBody>
      </p:sp>
    </p:spTree>
    <p:extLst>
      <p:ext uri="{BB962C8B-B14F-4D97-AF65-F5344CB8AC3E}">
        <p14:creationId xmlns:p14="http://schemas.microsoft.com/office/powerpoint/2010/main" val="20640071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27957" y="1087398"/>
            <a:ext cx="8799635" cy="5109091"/>
          </a:xfrm>
        </p:spPr>
        <p:txBody>
          <a:bodyPr/>
          <a:lstStyle/>
          <a:p>
            <a:pPr marL="0" lvl="1" indent="0" algn="just">
              <a:buClrTx/>
              <a:buNone/>
            </a:pPr>
            <a:r>
              <a:rPr lang="en-ZA" sz="2000" b="1" kern="1200" dirty="0">
                <a:solidFill>
                  <a:schemeClr val="folHlink"/>
                </a:solidFill>
                <a:latin typeface="Arial" charset="0"/>
                <a:ea typeface="Times New Roman" pitchFamily="18" charset="0"/>
                <a:cs typeface="Tahoma" pitchFamily="34" charset="0"/>
              </a:rPr>
              <a:t>Proof of Existence:  </a:t>
            </a:r>
            <a:r>
              <a:rPr lang="x-none" sz="2000" b="1" kern="1200">
                <a:solidFill>
                  <a:schemeClr val="folHlink"/>
                </a:solidFill>
                <a:latin typeface="Arial" charset="0"/>
                <a:ea typeface="Times New Roman" pitchFamily="18" charset="0"/>
                <a:cs typeface="Tahoma" pitchFamily="34" charset="0"/>
              </a:rPr>
              <a:t>Joint Ventures and/or Sub-Contracting</a:t>
            </a:r>
            <a:endParaRPr lang="en-ZA" sz="2000" b="1" kern="1200" dirty="0">
              <a:solidFill>
                <a:schemeClr val="folHlink"/>
              </a:solidFill>
              <a:latin typeface="Arial" charset="0"/>
              <a:ea typeface="Times New Roman" pitchFamily="18" charset="0"/>
              <a:cs typeface="Tahoma" pitchFamily="34" charset="0"/>
            </a:endParaRPr>
          </a:p>
          <a:p>
            <a:pPr algn="just"/>
            <a:endParaRPr lang="en-ZA"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r>
              <a:rPr lang="x-none" sz="1800" kern="1200">
                <a:solidFill>
                  <a:schemeClr val="folHlink"/>
                </a:solidFill>
                <a:latin typeface="Arial" charset="0"/>
                <a:ea typeface="Times New Roman" pitchFamily="18" charset="0"/>
                <a:cs typeface="Tahoma" pitchFamily="34" charset="0"/>
              </a:rPr>
              <a:t>Bidders must submit concrete proof of the existence of joint ventures and/or sub-contracting arrangements. SARS will accept signed agreements as acceptable proof of the existence of a joint venture and/or sub-contracting arrangement. </a:t>
            </a:r>
            <a:endParaRPr lang="en-ZA" sz="1800"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endParaRPr lang="en-ZA" sz="1800"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r>
              <a:rPr lang="x-none" sz="1800" kern="1200">
                <a:solidFill>
                  <a:schemeClr val="folHlink"/>
                </a:solidFill>
                <a:latin typeface="Arial" charset="0"/>
                <a:ea typeface="Times New Roman" pitchFamily="18" charset="0"/>
                <a:cs typeface="Tahoma" pitchFamily="34" charset="0"/>
              </a:rPr>
              <a:t>The joint venture and/or sub-contracting agreements must clearly set out the roles and responsibilities of the primary Bidder and the joint venture and/or sub-contracting party. The agreement must also clearly identify the primary Bidder, who shall be given the power of attorney to bind the other party/parties in respect of matters pertaining to the joint venture and/or sub-contracting arrangement</a:t>
            </a:r>
            <a:r>
              <a:rPr lang="x-none" sz="1800"/>
              <a:t>. </a:t>
            </a:r>
            <a:endParaRPr lang="en-ZA" kern="1200" dirty="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smtClean="0">
              <a:solidFill>
                <a:schemeClr val="folHlink"/>
              </a:solidFill>
              <a:latin typeface="Arial" charset="0"/>
              <a:ea typeface="Times New Roman" pitchFamily="18" charset="0"/>
              <a:cs typeface="Tahoma" pitchFamily="34" charset="0"/>
            </a:endParaRPr>
          </a:p>
          <a:p>
            <a:pPr marL="0" lvl="1" indent="0" algn="just">
              <a:buClrTx/>
              <a:buNone/>
            </a:pPr>
            <a:r>
              <a:rPr lang="x-none" sz="2000" b="1" kern="1200" smtClean="0">
                <a:solidFill>
                  <a:schemeClr val="folHlink"/>
                </a:solidFill>
                <a:latin typeface="Arial" charset="0"/>
                <a:ea typeface="Times New Roman" pitchFamily="18" charset="0"/>
                <a:cs typeface="Tahoma" pitchFamily="34" charset="0"/>
              </a:rPr>
              <a:t>Joint </a:t>
            </a:r>
            <a:r>
              <a:rPr lang="x-none" sz="2000" b="1" kern="1200">
                <a:solidFill>
                  <a:schemeClr val="folHlink"/>
                </a:solidFill>
                <a:latin typeface="Arial" charset="0"/>
                <a:ea typeface="Times New Roman" pitchFamily="18" charset="0"/>
                <a:cs typeface="Tahoma" pitchFamily="34" charset="0"/>
              </a:rPr>
              <a:t>Ventures and </a:t>
            </a:r>
            <a:r>
              <a:rPr lang="x-none" sz="2000" b="1" kern="1200" smtClean="0">
                <a:solidFill>
                  <a:schemeClr val="folHlink"/>
                </a:solidFill>
                <a:latin typeface="Arial" charset="0"/>
                <a:ea typeface="Times New Roman" pitchFamily="18" charset="0"/>
                <a:cs typeface="Tahoma" pitchFamily="34" charset="0"/>
              </a:rPr>
              <a:t>Consortiums</a:t>
            </a:r>
            <a:endParaRPr lang="en-ZA" sz="2000" b="1" kern="1200" dirty="0" smtClean="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a:solidFill>
                <a:schemeClr val="folHlink"/>
              </a:solidFill>
              <a:latin typeface="Arial" charset="0"/>
              <a:ea typeface="Times New Roman" pitchFamily="18" charset="0"/>
              <a:cs typeface="Tahoma" pitchFamily="34" charset="0"/>
            </a:endParaRPr>
          </a:p>
          <a:p>
            <a:pPr algn="just"/>
            <a:r>
              <a:rPr lang="x-none" kern="1200">
                <a:solidFill>
                  <a:schemeClr val="folHlink"/>
                </a:solidFill>
                <a:latin typeface="Arial" charset="0"/>
                <a:ea typeface="Times New Roman" pitchFamily="18" charset="0"/>
                <a:cs typeface="Tahoma" pitchFamily="34" charset="0"/>
              </a:rPr>
              <a:t>Incorporated JVs must submit the B-BBEE status of the entity. Unincorporated JVs must submit a consolidated B-BBEE certificate as if they were a group structure for every separate Bid.</a:t>
            </a:r>
            <a:endParaRPr lang="en-ZA" kern="1200" dirty="0">
              <a:solidFill>
                <a:schemeClr val="folHlink"/>
              </a:solidFill>
              <a:latin typeface="Arial" charset="0"/>
              <a:ea typeface="Times New Roman" pitchFamily="18" charset="0"/>
              <a:cs typeface="Tahoma" pitchFamily="34" charset="0"/>
            </a:endParaRPr>
          </a:p>
          <a:p>
            <a:pPr marL="0" indent="0" algn="just">
              <a:buNone/>
            </a:pPr>
            <a:endParaRPr lang="en-ZA" dirty="0"/>
          </a:p>
        </p:txBody>
      </p:sp>
      <p:sp>
        <p:nvSpPr>
          <p:cNvPr id="3" name="Title 2"/>
          <p:cNvSpPr>
            <a:spLocks noGrp="1"/>
          </p:cNvSpPr>
          <p:nvPr>
            <p:ph type="title"/>
          </p:nvPr>
        </p:nvSpPr>
        <p:spPr>
          <a:xfrm>
            <a:off x="172917" y="221364"/>
            <a:ext cx="8853854" cy="261610"/>
          </a:xfrm>
        </p:spPr>
        <p:txBody>
          <a:bodyPr/>
          <a:lstStyle/>
          <a:p>
            <a:r>
              <a:rPr lang="en-ZA" sz="2000" dirty="0" smtClean="0"/>
              <a:t>Joint Ventures</a:t>
            </a:r>
            <a:endParaRPr lang="en-ZA" sz="2000" dirty="0"/>
          </a:p>
        </p:txBody>
      </p:sp>
      <p:sp>
        <p:nvSpPr>
          <p:cNvPr id="5" name="Slide Number Placeholder 2"/>
          <p:cNvSpPr txBox="1">
            <a:spLocks/>
          </p:cNvSpPr>
          <p:nvPr/>
        </p:nvSpPr>
        <p:spPr>
          <a:xfrm>
            <a:off x="7409793" y="6535852"/>
            <a:ext cx="633528"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24</a:t>
            </a:fld>
            <a:endParaRPr lang="en-ZA" sz="1200" dirty="0">
              <a:solidFill>
                <a:srgbClr val="000000"/>
              </a:solidFill>
            </a:endParaRPr>
          </a:p>
        </p:txBody>
      </p:sp>
    </p:spTree>
    <p:extLst>
      <p:ext uri="{BB962C8B-B14F-4D97-AF65-F5344CB8AC3E}">
        <p14:creationId xmlns:p14="http://schemas.microsoft.com/office/powerpoint/2010/main" val="41676304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25</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a:t>
            </a:r>
            <a:r>
              <a:rPr lang="en-ZA" sz="2000" b="1" dirty="0">
                <a:solidFill>
                  <a:srgbClr val="BFBFBF"/>
                </a:solidFill>
              </a:rPr>
              <a:t>Price and BBBEE</a:t>
            </a:r>
          </a:p>
          <a:p>
            <a:pPr marL="228600" indent="-228600">
              <a:lnSpc>
                <a:spcPct val="135000"/>
              </a:lnSpc>
              <a:spcBef>
                <a:spcPct val="75000"/>
              </a:spcBef>
              <a:spcAft>
                <a:spcPct val="10000"/>
              </a:spcAft>
              <a:buClr>
                <a:schemeClr val="accent1"/>
              </a:buClr>
            </a:pPr>
            <a:r>
              <a:rPr lang="en-ZA" sz="2000" b="1" dirty="0">
                <a:solidFill>
                  <a:srgbClr val="FF0000"/>
                </a:solidFill>
              </a:rPr>
              <a:t>6</a:t>
            </a:r>
            <a:r>
              <a:rPr lang="en-ZA" sz="2000" b="1" dirty="0" smtClean="0">
                <a:solidFill>
                  <a:srgbClr val="FF0000"/>
                </a:solidFill>
              </a:rPr>
              <a:t>. Draft </a:t>
            </a:r>
            <a:r>
              <a:rPr lang="en-ZA" sz="2000" b="1" dirty="0">
                <a:solidFill>
                  <a:srgbClr val="FF0000"/>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28869854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76944"/>
          </a:xfrm>
        </p:spPr>
        <p:txBody>
          <a:bodyPr/>
          <a:lstStyle/>
          <a:p>
            <a:pPr>
              <a:defRPr/>
            </a:pPr>
            <a:fld id="{6EBFA4D0-3530-4B6B-9F3B-7DF38293B480}" type="slidenum">
              <a:rPr lang="en-GB" smtClean="0"/>
              <a:pPr>
                <a:defRPr/>
              </a:pPr>
              <a:t>26</a:t>
            </a:fld>
            <a:endParaRPr lang="en-GB" dirty="0"/>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Service Level Agreement</a:t>
            </a:r>
          </a:p>
        </p:txBody>
      </p:sp>
      <p:sp>
        <p:nvSpPr>
          <p:cNvPr id="6" name="Content Placeholder 2"/>
          <p:cNvSpPr txBox="1">
            <a:spLocks/>
          </p:cNvSpPr>
          <p:nvPr/>
        </p:nvSpPr>
        <p:spPr>
          <a:xfrm>
            <a:off x="94933" y="902334"/>
            <a:ext cx="8793162" cy="4563045"/>
          </a:xfrm>
          <a:prstGeom prst="rect">
            <a:avLst/>
          </a:prstGeom>
        </p:spPr>
        <p:txBody>
          <a:bodyPr/>
          <a:lst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indent="0" algn="just">
              <a:buFontTx/>
              <a:buNone/>
            </a:pPr>
            <a:r>
              <a:rPr lang="en-GB" kern="0" dirty="0" smtClean="0">
                <a:solidFill>
                  <a:schemeClr val="tx2">
                    <a:lumMod val="75000"/>
                  </a:schemeClr>
                </a:solidFill>
                <a:latin typeface="Arial" panose="020B0604020202020204" pitchFamily="34" charset="0"/>
                <a:cs typeface="Arial" panose="020B0604020202020204" pitchFamily="34" charset="0"/>
              </a:rPr>
              <a:t> </a:t>
            </a:r>
            <a:endParaRPr lang="en-ZA" kern="0" dirty="0" smtClean="0">
              <a:solidFill>
                <a:schemeClr val="tx2">
                  <a:lumMod val="75000"/>
                </a:schemeClr>
              </a:solidFill>
              <a:latin typeface="Arial" panose="020B0604020202020204" pitchFamily="34" charset="0"/>
              <a:cs typeface="Arial" panose="020B0604020202020204" pitchFamily="34" charset="0"/>
            </a:endParaRPr>
          </a:p>
          <a:p>
            <a:pPr marL="0" indent="0" algn="just">
              <a:buNone/>
            </a:pPr>
            <a:r>
              <a:rPr lang="en-ZA" sz="1800" kern="0" dirty="0">
                <a:solidFill>
                  <a:schemeClr val="tx2">
                    <a:lumMod val="75000"/>
                  </a:schemeClr>
                </a:solidFill>
                <a:latin typeface="Arial" panose="020B0604020202020204" pitchFamily="34" charset="0"/>
                <a:cs typeface="Arial" panose="020B0604020202020204" pitchFamily="34" charset="0"/>
              </a:rPr>
              <a:t>Service Providers are requested to: </a:t>
            </a:r>
            <a:endParaRPr lang="en-ZA" sz="1800" kern="0" dirty="0" smtClean="0">
              <a:solidFill>
                <a:schemeClr val="tx2">
                  <a:lumMod val="75000"/>
                </a:schemeClr>
              </a:solidFill>
              <a:latin typeface="Arial" panose="020B0604020202020204" pitchFamily="34" charset="0"/>
              <a:cs typeface="Arial" panose="020B0604020202020204" pitchFamily="34" charset="0"/>
            </a:endParaRPr>
          </a:p>
          <a:p>
            <a:pPr marL="0" indent="0" algn="just">
              <a:buNone/>
            </a:pPr>
            <a:endParaRPr lang="en-ZA" sz="1800" kern="0" dirty="0">
              <a:solidFill>
                <a:schemeClr val="tx2">
                  <a:lumMod val="75000"/>
                </a:schemeClr>
              </a:solidFill>
              <a:latin typeface="Arial" panose="020B0604020202020204" pitchFamily="34" charset="0"/>
              <a:cs typeface="Arial" panose="020B0604020202020204" pitchFamily="34" charset="0"/>
            </a:endParaRPr>
          </a:p>
          <a:p>
            <a:pPr algn="just">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Comment on the terms and conditions set out in the </a:t>
            </a:r>
            <a:r>
              <a:rPr lang="en-ZA" sz="1800" kern="0" dirty="0" smtClean="0">
                <a:solidFill>
                  <a:schemeClr val="tx2">
                    <a:lumMod val="75000"/>
                  </a:schemeClr>
                </a:solidFill>
                <a:latin typeface="Arial" panose="020B0604020202020204" pitchFamily="34" charset="0"/>
                <a:cs typeface="Arial" panose="020B0604020202020204" pitchFamily="34" charset="0"/>
              </a:rPr>
              <a:t>services </a:t>
            </a:r>
            <a:r>
              <a:rPr lang="en-ZA" sz="1800" kern="0" dirty="0">
                <a:solidFill>
                  <a:schemeClr val="tx2">
                    <a:lumMod val="75000"/>
                  </a:schemeClr>
                </a:solidFill>
                <a:latin typeface="Arial" panose="020B0604020202020204" pitchFamily="34" charset="0"/>
                <a:cs typeface="Arial" panose="020B0604020202020204" pitchFamily="34" charset="0"/>
              </a:rPr>
              <a:t>a</a:t>
            </a:r>
            <a:r>
              <a:rPr lang="en-ZA" sz="1800" kern="0" dirty="0" smtClean="0">
                <a:solidFill>
                  <a:schemeClr val="tx2">
                    <a:lumMod val="75000"/>
                  </a:schemeClr>
                </a:solidFill>
                <a:latin typeface="Arial" panose="020B0604020202020204" pitchFamily="34" charset="0"/>
                <a:cs typeface="Arial" panose="020B0604020202020204" pitchFamily="34" charset="0"/>
              </a:rPr>
              <a:t>greement </a:t>
            </a:r>
            <a:r>
              <a:rPr lang="en-ZA" sz="1800" kern="0" dirty="0">
                <a:solidFill>
                  <a:schemeClr val="tx2">
                    <a:lumMod val="75000"/>
                  </a:schemeClr>
                </a:solidFill>
                <a:latin typeface="Arial" panose="020B0604020202020204" pitchFamily="34" charset="0"/>
                <a:cs typeface="Arial" panose="020B0604020202020204" pitchFamily="34" charset="0"/>
              </a:rPr>
              <a:t>and where necessary, make proposals to the terms and conditions; </a:t>
            </a:r>
          </a:p>
          <a:p>
            <a:pPr algn="just">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Each comment and/or amendment must be explained; and </a:t>
            </a:r>
          </a:p>
          <a:p>
            <a:pPr algn="just">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All changes and/or amendments to the </a:t>
            </a:r>
            <a:r>
              <a:rPr lang="en-ZA" sz="1800" kern="0" dirty="0" smtClean="0">
                <a:solidFill>
                  <a:schemeClr val="tx2">
                    <a:lumMod val="75000"/>
                  </a:schemeClr>
                </a:solidFill>
                <a:latin typeface="Arial" panose="020B0604020202020204" pitchFamily="34" charset="0"/>
                <a:cs typeface="Arial" panose="020B0604020202020204" pitchFamily="34" charset="0"/>
              </a:rPr>
              <a:t>services </a:t>
            </a:r>
            <a:r>
              <a:rPr lang="en-ZA" sz="1800" kern="0" dirty="0">
                <a:solidFill>
                  <a:schemeClr val="tx2">
                    <a:lumMod val="75000"/>
                  </a:schemeClr>
                </a:solidFill>
                <a:latin typeface="Arial" panose="020B0604020202020204" pitchFamily="34" charset="0"/>
                <a:cs typeface="Arial" panose="020B0604020202020204" pitchFamily="34" charset="0"/>
              </a:rPr>
              <a:t>a</a:t>
            </a:r>
            <a:r>
              <a:rPr lang="en-ZA" sz="1800" kern="0" dirty="0" smtClean="0">
                <a:solidFill>
                  <a:schemeClr val="tx2">
                    <a:lumMod val="75000"/>
                  </a:schemeClr>
                </a:solidFill>
                <a:latin typeface="Arial" panose="020B0604020202020204" pitchFamily="34" charset="0"/>
                <a:cs typeface="Arial" panose="020B0604020202020204" pitchFamily="34" charset="0"/>
              </a:rPr>
              <a:t>greement </a:t>
            </a:r>
            <a:r>
              <a:rPr lang="en-ZA" sz="1800" kern="0" dirty="0">
                <a:solidFill>
                  <a:schemeClr val="tx2">
                    <a:lumMod val="75000"/>
                  </a:schemeClr>
                </a:solidFill>
                <a:latin typeface="Arial" panose="020B0604020202020204" pitchFamily="34" charset="0"/>
                <a:cs typeface="Arial" panose="020B0604020202020204" pitchFamily="34" charset="0"/>
              </a:rPr>
              <a:t>must be in an easily identifiable colour font and tracked for ease of reference. </a:t>
            </a:r>
          </a:p>
          <a:p>
            <a:pPr algn="just">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SARS reserves the right to accept or reject any or all amendments or additions proposed by a </a:t>
            </a:r>
            <a:r>
              <a:rPr lang="en-ZA" sz="1800" kern="0" dirty="0" smtClean="0">
                <a:solidFill>
                  <a:schemeClr val="tx2">
                    <a:lumMod val="75000"/>
                  </a:schemeClr>
                </a:solidFill>
                <a:latin typeface="Arial" panose="020B0604020202020204" pitchFamily="34" charset="0"/>
                <a:cs typeface="Arial" panose="020B0604020202020204" pitchFamily="34" charset="0"/>
              </a:rPr>
              <a:t>service </a:t>
            </a:r>
            <a:r>
              <a:rPr lang="en-ZA" sz="1800" kern="0" dirty="0">
                <a:solidFill>
                  <a:schemeClr val="tx2">
                    <a:lumMod val="75000"/>
                  </a:schemeClr>
                </a:solidFill>
                <a:latin typeface="Arial" panose="020B0604020202020204" pitchFamily="34" charset="0"/>
                <a:cs typeface="Arial" panose="020B0604020202020204" pitchFamily="34" charset="0"/>
              </a:rPr>
              <a:t>p</a:t>
            </a:r>
            <a:r>
              <a:rPr lang="en-ZA" sz="1800" kern="0" dirty="0" smtClean="0">
                <a:solidFill>
                  <a:schemeClr val="tx2">
                    <a:lumMod val="75000"/>
                  </a:schemeClr>
                </a:solidFill>
                <a:latin typeface="Arial" panose="020B0604020202020204" pitchFamily="34" charset="0"/>
                <a:cs typeface="Arial" panose="020B0604020202020204" pitchFamily="34" charset="0"/>
              </a:rPr>
              <a:t>rovider </a:t>
            </a:r>
            <a:r>
              <a:rPr lang="en-ZA" sz="1800" kern="0" dirty="0">
                <a:solidFill>
                  <a:schemeClr val="tx2">
                    <a:lumMod val="75000"/>
                  </a:schemeClr>
                </a:solidFill>
                <a:latin typeface="Arial" panose="020B0604020202020204" pitchFamily="34" charset="0"/>
                <a:cs typeface="Arial" panose="020B0604020202020204" pitchFamily="34" charset="0"/>
              </a:rPr>
              <a:t>if such amendments or additions are unacceptable to SARS or pose a risk to the organisation</a:t>
            </a:r>
            <a:r>
              <a:rPr lang="en-ZA" sz="1800" dirty="0">
                <a:solidFill>
                  <a:schemeClr val="tx2">
                    <a:lumMod val="75000"/>
                  </a:schemeClr>
                </a:solidFill>
                <a:latin typeface="Arial" panose="020B0604020202020204" pitchFamily="34" charset="0"/>
                <a:cs typeface="Arial" panose="020B0604020202020204" pitchFamily="34" charset="0"/>
              </a:rPr>
              <a:t>. </a:t>
            </a:r>
            <a:endParaRPr lang="en-ZA" sz="1800" dirty="0" smtClean="0">
              <a:solidFill>
                <a:schemeClr val="tx2">
                  <a:lumMod val="75000"/>
                </a:schemeClr>
              </a:solidFill>
              <a:latin typeface="Arial" panose="020B0604020202020204" pitchFamily="34" charset="0"/>
              <a:cs typeface="Arial" panose="020B0604020202020204" pitchFamily="34" charset="0"/>
            </a:endParaRPr>
          </a:p>
          <a:p>
            <a:pPr algn="just">
              <a:lnSpc>
                <a:spcPct val="150000"/>
              </a:lnSpc>
            </a:pPr>
            <a:endParaRPr lang="en-ZA" kern="0" dirty="0">
              <a:solidFill>
                <a:schemeClr val="tx2">
                  <a:lumMod val="75000"/>
                </a:schemeClr>
              </a:solidFill>
              <a:latin typeface="Arial" panose="020B0604020202020204" pitchFamily="34" charset="0"/>
              <a:cs typeface="Arial" panose="020B0604020202020204" pitchFamily="34" charset="0"/>
            </a:endParaRPr>
          </a:p>
          <a:p>
            <a:pPr algn="just"/>
            <a:endParaRPr lang="en-GB" sz="1200" kern="0" dirty="0" smtClean="0">
              <a:solidFill>
                <a:schemeClr val="tx2">
                  <a:lumMod val="75000"/>
                </a:schemeClr>
              </a:solidFill>
              <a:latin typeface="Arial" panose="020B0604020202020204" pitchFamily="34" charset="0"/>
              <a:cs typeface="Arial" panose="020B0604020202020204" pitchFamily="34" charset="0"/>
            </a:endParaRPr>
          </a:p>
          <a:p>
            <a:pPr marL="0" indent="0" algn="just">
              <a:buFontTx/>
              <a:buNone/>
            </a:pPr>
            <a:endParaRPr lang="en-ZA" sz="1200" kern="0" dirty="0" smtClean="0">
              <a:solidFill>
                <a:schemeClr val="tx2">
                  <a:lumMod val="75000"/>
                </a:schemeClr>
              </a:solidFill>
              <a:latin typeface="Arial" panose="020B0604020202020204" pitchFamily="34" charset="0"/>
              <a:cs typeface="Arial" panose="020B0604020202020204" pitchFamily="34" charset="0"/>
            </a:endParaRPr>
          </a:p>
          <a:p>
            <a:pPr algn="just"/>
            <a:endParaRPr lang="en-ZA" sz="1200" kern="0" dirty="0">
              <a:solidFill>
                <a:schemeClr val="tx2">
                  <a:lumMod val="75000"/>
                </a:schemeClr>
              </a:solidFill>
              <a:latin typeface="Arial" panose="020B0604020202020204" pitchFamily="34" charset="0"/>
              <a:cs typeface="Arial" panose="020B0604020202020204" pitchFamily="34" charset="0"/>
            </a:endParaRPr>
          </a:p>
        </p:txBody>
      </p:sp>
      <p:sp>
        <p:nvSpPr>
          <p:cNvPr id="7"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26</a:t>
            </a:fld>
            <a:endParaRPr lang="en-ZA" dirty="0">
              <a:solidFill>
                <a:schemeClr val="tx1"/>
              </a:solidFill>
            </a:endParaRP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26833310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27</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Price &amp;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a:t>
            </a:r>
            <a:r>
              <a:rPr lang="en-ZA" sz="2000" b="1" dirty="0">
                <a:solidFill>
                  <a:srgbClr val="BFBFBF"/>
                </a:solidFill>
              </a:rPr>
              <a:t>SLA</a:t>
            </a:r>
          </a:p>
          <a:p>
            <a:pPr marL="228600" indent="-228600">
              <a:lnSpc>
                <a:spcPct val="135000"/>
              </a:lnSpc>
              <a:spcBef>
                <a:spcPct val="75000"/>
              </a:spcBef>
              <a:spcAft>
                <a:spcPct val="10000"/>
              </a:spcAft>
              <a:buClr>
                <a:schemeClr val="accent1"/>
              </a:buClr>
            </a:pPr>
            <a:r>
              <a:rPr lang="en-ZA" sz="2000" b="1" dirty="0">
                <a:solidFill>
                  <a:srgbClr val="FF0000"/>
                </a:solidFill>
              </a:rPr>
              <a:t>7</a:t>
            </a:r>
            <a:r>
              <a:rPr lang="en-ZA" sz="2000" b="1" dirty="0" smtClean="0">
                <a:solidFill>
                  <a:srgbClr val="FF0000"/>
                </a:solidFill>
              </a:rPr>
              <a:t>. </a:t>
            </a:r>
            <a:r>
              <a:rPr lang="en-ZA" sz="2000" b="1" dirty="0">
                <a:solidFill>
                  <a:srgbClr val="FF0000"/>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9204087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28</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286250"/>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857750"/>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3" y="5643563"/>
            <a:ext cx="7431087" cy="646331"/>
          </a:xfrm>
          <a:prstGeom prst="rect">
            <a:avLst/>
          </a:prstGeom>
          <a:noFill/>
          <a:ln w="9525">
            <a:noFill/>
            <a:miter lim="800000"/>
            <a:headEnd/>
            <a:tailEnd/>
          </a:ln>
        </p:spPr>
        <p:txBody>
          <a:bodyPr>
            <a:spAutoFit/>
          </a:bodyPr>
          <a:lstStyle/>
          <a:p>
            <a:r>
              <a:rPr lang="en-ZA" sz="1800" dirty="0">
                <a:solidFill>
                  <a:schemeClr val="tx2"/>
                </a:solidFill>
              </a:rPr>
              <a:t>Any enquiries must be referred, in writing via email to:</a:t>
            </a:r>
          </a:p>
          <a:p>
            <a:r>
              <a:rPr lang="en-ZA" sz="1800" dirty="0">
                <a:solidFill>
                  <a:schemeClr val="tx2"/>
                </a:solidFill>
              </a:rPr>
              <a:t> </a:t>
            </a:r>
            <a:r>
              <a:rPr lang="en-ZA" dirty="0">
                <a:solidFill>
                  <a:schemeClr val="tx2"/>
                </a:solidFill>
                <a:hlinkClick r:id="rId4"/>
              </a:rPr>
              <a:t>tenderoffice@sars.gov.za </a:t>
            </a:r>
            <a:r>
              <a:rPr lang="en-ZA" dirty="0" smtClean="0">
                <a:solidFill>
                  <a:schemeClr val="tx2"/>
                </a:solidFill>
              </a:rPr>
              <a:t> and cc </a:t>
            </a:r>
            <a:r>
              <a:rPr lang="en-ZA" sz="1800" dirty="0" smtClean="0">
                <a:solidFill>
                  <a:schemeClr val="tx2"/>
                </a:solidFill>
                <a:hlinkClick r:id="rId5"/>
              </a:rPr>
              <a:t>rft-professionalservices@sars.gov.za</a:t>
            </a:r>
            <a:r>
              <a:rPr lang="en-ZA" sz="1800" dirty="0" smtClean="0">
                <a:solidFill>
                  <a:schemeClr val="tx2"/>
                </a:solidFill>
              </a:rPr>
              <a:t> </a:t>
            </a:r>
            <a:endParaRPr lang="en-ZA" sz="1800"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6"/>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6"/>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CD-ROM with content of each file by the </a:t>
            </a:r>
            <a:r>
              <a:rPr lang="en-ZA" b="1" dirty="0" smtClean="0">
                <a:solidFill>
                  <a:schemeClr val="tx2"/>
                </a:solidFill>
              </a:rPr>
              <a:t> 21 February 2018 at 11:00</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95072"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Bid Submission                                                                           </a:t>
            </a: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
        <p:nvSpPr>
          <p:cNvPr id="3" name="Footer Placeholder 2"/>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29</a:t>
            </a:fld>
            <a:endParaRPr lang="en-ZA" dirty="0">
              <a:solidFill>
                <a:schemeClr val="tx1"/>
              </a:solidFill>
            </a:endParaRPr>
          </a:p>
        </p:txBody>
      </p:sp>
      <p:sp>
        <p:nvSpPr>
          <p:cNvPr id="8" name="Rectangle 43"/>
          <p:cNvSpPr>
            <a:spLocks noChangeArrowheads="1"/>
          </p:cNvSpPr>
          <p:nvPr/>
        </p:nvSpPr>
        <p:spPr bwMode="auto">
          <a:xfrm>
            <a:off x="415834" y="142760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rPr>
              <a:t>Exhibit 1</a:t>
            </a:r>
            <a:endParaRPr lang="en-US" sz="1400" dirty="0">
              <a:solidFill>
                <a:schemeClr val="tx2"/>
              </a:solidFill>
            </a:endParaRPr>
          </a:p>
        </p:txBody>
      </p:sp>
      <p:sp>
        <p:nvSpPr>
          <p:cNvPr id="10" name="44 CuadroTexto"/>
          <p:cNvSpPr txBox="1"/>
          <p:nvPr/>
        </p:nvSpPr>
        <p:spPr>
          <a:xfrm>
            <a:off x="1785303" y="1470559"/>
            <a:ext cx="4529772" cy="576620"/>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algn="l" fontAlgn="auto">
              <a:lnSpc>
                <a:spcPct val="150000"/>
              </a:lnSpc>
              <a:spcBef>
                <a:spcPts val="0"/>
              </a:spcBef>
              <a:spcAft>
                <a:spcPts val="0"/>
              </a:spcAft>
              <a:defRPr/>
            </a:pPr>
            <a:r>
              <a:rPr lang="en-US" sz="1200" dirty="0" smtClean="0">
                <a:solidFill>
                  <a:schemeClr val="tx2"/>
                </a:solidFill>
              </a:rPr>
              <a:t>    Pre-qualification documents (SBD documents)</a:t>
            </a:r>
          </a:p>
        </p:txBody>
      </p:sp>
      <p:sp>
        <p:nvSpPr>
          <p:cNvPr id="14" name="Rectangle 43"/>
          <p:cNvSpPr>
            <a:spLocks noChangeArrowheads="1"/>
          </p:cNvSpPr>
          <p:nvPr/>
        </p:nvSpPr>
        <p:spPr bwMode="auto">
          <a:xfrm>
            <a:off x="415834" y="2583949"/>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2</a:t>
            </a:r>
          </a:p>
        </p:txBody>
      </p:sp>
      <p:sp>
        <p:nvSpPr>
          <p:cNvPr id="17" name="44 CuadroTexto"/>
          <p:cNvSpPr txBox="1"/>
          <p:nvPr/>
        </p:nvSpPr>
        <p:spPr>
          <a:xfrm>
            <a:off x="1803480" y="2564439"/>
            <a:ext cx="4529772" cy="1629104"/>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171450" indent="-171450" fontAlgn="auto">
              <a:lnSpc>
                <a:spcPct val="150000"/>
              </a:lnSpc>
              <a:spcBef>
                <a:spcPts val="0"/>
              </a:spcBef>
              <a:spcAft>
                <a:spcPts val="0"/>
              </a:spcAft>
              <a:buFont typeface="Arial" panose="020B0604020202020204" pitchFamily="34" charset="0"/>
              <a:buChar char="•"/>
              <a:defRPr/>
            </a:pPr>
            <a:r>
              <a:rPr lang="en-ZA" sz="1200" dirty="0">
                <a:solidFill>
                  <a:schemeClr val="tx2"/>
                </a:solidFill>
              </a:rPr>
              <a:t>Bidder Compliance Checklist for the Technical</a:t>
            </a:r>
          </a:p>
          <a:p>
            <a:pPr marL="171450" indent="-171450" fontAlgn="auto">
              <a:lnSpc>
                <a:spcPct val="150000"/>
              </a:lnSpc>
              <a:spcBef>
                <a:spcPts val="0"/>
              </a:spcBef>
              <a:spcAft>
                <a:spcPts val="0"/>
              </a:spcAft>
              <a:buFont typeface="Arial" panose="020B0604020202020204" pitchFamily="34" charset="0"/>
              <a:buChar char="•"/>
              <a:defRPr/>
            </a:pPr>
            <a:r>
              <a:rPr lang="en-ZA" sz="1200" dirty="0" smtClean="0">
                <a:solidFill>
                  <a:schemeClr val="tx2"/>
                </a:solidFill>
              </a:rPr>
              <a:t>Evaluation </a:t>
            </a:r>
            <a:r>
              <a:rPr lang="en-ZA" sz="1200" dirty="0">
                <a:solidFill>
                  <a:schemeClr val="tx2"/>
                </a:solidFill>
              </a:rPr>
              <a:t>(Annexure </a:t>
            </a:r>
            <a:r>
              <a:rPr lang="en-ZA" sz="1200" dirty="0" smtClean="0">
                <a:solidFill>
                  <a:schemeClr val="tx2"/>
                </a:solidFill>
              </a:rPr>
              <a:t>A2)</a:t>
            </a:r>
          </a:p>
          <a:p>
            <a:pPr marL="171450" indent="-171450" fontAlgn="auto">
              <a:lnSpc>
                <a:spcPct val="150000"/>
              </a:lnSpc>
              <a:spcBef>
                <a:spcPts val="0"/>
              </a:spcBef>
              <a:spcAft>
                <a:spcPts val="0"/>
              </a:spcAft>
              <a:buFont typeface="Arial" panose="020B0604020202020204" pitchFamily="34" charset="0"/>
              <a:buChar char="•"/>
              <a:defRPr/>
            </a:pPr>
            <a:r>
              <a:rPr lang="en-ZA" sz="1200" dirty="0" smtClean="0">
                <a:solidFill>
                  <a:schemeClr val="tx2"/>
                </a:solidFill>
              </a:rPr>
              <a:t>Company profile</a:t>
            </a:r>
          </a:p>
          <a:p>
            <a:pPr marL="171450" indent="-171450" fontAlgn="auto">
              <a:lnSpc>
                <a:spcPct val="150000"/>
              </a:lnSpc>
              <a:spcBef>
                <a:spcPts val="0"/>
              </a:spcBef>
              <a:spcAft>
                <a:spcPts val="0"/>
              </a:spcAft>
              <a:buFont typeface="Arial" panose="020B0604020202020204" pitchFamily="34" charset="0"/>
              <a:buChar char="•"/>
              <a:defRPr/>
            </a:pPr>
            <a:r>
              <a:rPr lang="en-ZA" sz="1200" dirty="0" smtClean="0">
                <a:solidFill>
                  <a:schemeClr val="tx2"/>
                </a:solidFill>
              </a:rPr>
              <a:t>Response </a:t>
            </a:r>
            <a:r>
              <a:rPr lang="en-ZA" sz="1200" dirty="0">
                <a:solidFill>
                  <a:schemeClr val="tx2"/>
                </a:solidFill>
              </a:rPr>
              <a:t>to Technical Requirements</a:t>
            </a:r>
          </a:p>
          <a:p>
            <a:pPr marL="171450" indent="-171450" fontAlgn="auto">
              <a:lnSpc>
                <a:spcPct val="150000"/>
              </a:lnSpc>
              <a:spcBef>
                <a:spcPts val="0"/>
              </a:spcBef>
              <a:spcAft>
                <a:spcPts val="0"/>
              </a:spcAft>
              <a:buFont typeface="Arial" panose="020B0604020202020204" pitchFamily="34" charset="0"/>
              <a:buChar char="•"/>
              <a:defRPr/>
            </a:pPr>
            <a:r>
              <a:rPr lang="en-ZA" sz="1200" dirty="0" smtClean="0">
                <a:solidFill>
                  <a:schemeClr val="tx2"/>
                </a:solidFill>
              </a:rPr>
              <a:t>Supporting </a:t>
            </a:r>
            <a:r>
              <a:rPr lang="en-ZA" sz="1200" dirty="0">
                <a:solidFill>
                  <a:schemeClr val="tx2"/>
                </a:solidFill>
              </a:rPr>
              <a:t>documents for the technical responses</a:t>
            </a:r>
          </a:p>
          <a:p>
            <a:pPr marL="171450" indent="-171450" fontAlgn="auto">
              <a:lnSpc>
                <a:spcPct val="150000"/>
              </a:lnSpc>
              <a:spcBef>
                <a:spcPts val="0"/>
              </a:spcBef>
              <a:spcAft>
                <a:spcPts val="0"/>
              </a:spcAft>
              <a:buFont typeface="Arial" panose="020B0604020202020204" pitchFamily="34" charset="0"/>
              <a:buChar char="•"/>
              <a:defRPr/>
            </a:pPr>
            <a:r>
              <a:rPr lang="en-ZA" sz="1200" dirty="0" smtClean="0">
                <a:solidFill>
                  <a:schemeClr val="tx2"/>
                </a:solidFill>
              </a:rPr>
              <a:t>Testimonials</a:t>
            </a:r>
            <a:endParaRPr lang="en-US" sz="1200" kern="0" dirty="0">
              <a:solidFill>
                <a:schemeClr val="tx2"/>
              </a:solidFill>
            </a:endParaRPr>
          </a:p>
        </p:txBody>
      </p:sp>
      <p:sp>
        <p:nvSpPr>
          <p:cNvPr id="19" name="Rectangle 43"/>
          <p:cNvSpPr>
            <a:spLocks noChangeArrowheads="1"/>
          </p:cNvSpPr>
          <p:nvPr/>
        </p:nvSpPr>
        <p:spPr bwMode="auto">
          <a:xfrm>
            <a:off x="425586" y="4585541"/>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3</a:t>
            </a:r>
          </a:p>
        </p:txBody>
      </p:sp>
      <p:sp>
        <p:nvSpPr>
          <p:cNvPr id="27" name="Rectangle 26"/>
          <p:cNvSpPr/>
          <p:nvPr/>
        </p:nvSpPr>
        <p:spPr>
          <a:xfrm>
            <a:off x="1803481" y="4543193"/>
            <a:ext cx="4529771" cy="612155"/>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ZA" sz="1200" dirty="0">
                <a:solidFill>
                  <a:schemeClr val="tx2"/>
                </a:solidFill>
              </a:rPr>
              <a:t>General Conditions of Contract (GCC</a:t>
            </a:r>
            <a:r>
              <a:rPr lang="en-ZA" sz="1200" dirty="0" smtClean="0">
                <a:solidFill>
                  <a:schemeClr val="tx2"/>
                </a:solidFill>
              </a:rPr>
              <a:t>)</a:t>
            </a:r>
          </a:p>
          <a:p>
            <a:pPr marL="171450" indent="-171450">
              <a:lnSpc>
                <a:spcPct val="150000"/>
              </a:lnSpc>
              <a:buFont typeface="Arial" panose="020B0604020202020204" pitchFamily="34" charset="0"/>
              <a:buChar char="•"/>
            </a:pPr>
            <a:r>
              <a:rPr lang="en-US" sz="1200" dirty="0">
                <a:solidFill>
                  <a:schemeClr val="tx2"/>
                </a:solidFill>
              </a:rPr>
              <a:t>Draft Services Agreement</a:t>
            </a:r>
            <a:endParaRPr lang="en-US" sz="1200" dirty="0" smtClean="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1: Original/ Duplicate </a:t>
            </a:r>
          </a:p>
        </p:txBody>
      </p:sp>
      <p:sp>
        <p:nvSpPr>
          <p:cNvPr id="22" name="Rectangle 43"/>
          <p:cNvSpPr>
            <a:spLocks noChangeArrowheads="1"/>
          </p:cNvSpPr>
          <p:nvPr/>
        </p:nvSpPr>
        <p:spPr bwMode="auto">
          <a:xfrm>
            <a:off x="7360994" y="4585541"/>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50813" y="4623863"/>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44468" y="2656647"/>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9270" y="260615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6" name="Rectangle 43"/>
          <p:cNvSpPr>
            <a:spLocks noChangeArrowheads="1"/>
          </p:cNvSpPr>
          <p:nvPr/>
        </p:nvSpPr>
        <p:spPr bwMode="auto">
          <a:xfrm>
            <a:off x="7373725" y="147055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9" name="Freeform 23"/>
          <p:cNvSpPr>
            <a:spLocks/>
          </p:cNvSpPr>
          <p:nvPr/>
        </p:nvSpPr>
        <p:spPr bwMode="auto">
          <a:xfrm>
            <a:off x="7550814" y="149416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745152461"/>
              </p:ext>
            </p:extLst>
          </p:nvPr>
        </p:nvGraphicFramePr>
        <p:xfrm>
          <a:off x="0" y="783020"/>
          <a:ext cx="9144000" cy="5659821"/>
        </p:xfrm>
        <a:graphic>
          <a:graphicData uri="http://schemas.openxmlformats.org/drawingml/2006/table">
            <a:tbl>
              <a:tblPr firstRow="1" bandRow="1">
                <a:tableStyleId>{5C22544A-7EE6-4342-B048-85BDC9FD1C3A}</a:tableStyleId>
              </a:tblPr>
              <a:tblGrid>
                <a:gridCol w="9144000"/>
              </a:tblGrid>
              <a:tr h="535788">
                <a:tc>
                  <a:txBody>
                    <a:bodyPr/>
                    <a:lstStyle/>
                    <a:p>
                      <a:pPr algn="ctr"/>
                      <a:r>
                        <a:rPr lang="en-ZA" sz="2000" dirty="0" smtClean="0"/>
                        <a:t>Procurement</a:t>
                      </a:r>
                      <a:endParaRPr lang="en-ZA" sz="2000" dirty="0"/>
                    </a:p>
                  </a:txBody>
                  <a:tcPr marL="84406" marR="84406">
                    <a:solidFill>
                      <a:schemeClr val="tx2"/>
                    </a:solidFill>
                  </a:tcPr>
                </a:tc>
              </a:tr>
              <a:tr h="53962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Sourcing Lead: Professional Services – Project Oversight</a:t>
                      </a:r>
                      <a:endParaRPr lang="en-ZA" sz="1600" kern="1200" dirty="0" smtClean="0">
                        <a:solidFill>
                          <a:schemeClr val="tx2"/>
                        </a:solidFill>
                        <a:latin typeface="+mn-lt"/>
                        <a:ea typeface="+mn-ea"/>
                        <a:cs typeface="+mn-cs"/>
                      </a:endParaRPr>
                    </a:p>
                  </a:txBody>
                  <a:tcPr marL="84406" marR="84406"/>
                </a:tc>
              </a:tr>
              <a:tr h="50547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Governance, Compliance &amp; Risk Specialist – Audit</a:t>
                      </a:r>
                      <a:endParaRPr lang="en-ZA" sz="1600" kern="1200" dirty="0">
                        <a:solidFill>
                          <a:schemeClr val="tx2"/>
                        </a:solidFill>
                        <a:latin typeface="+mn-lt"/>
                        <a:ea typeface="+mn-ea"/>
                        <a:cs typeface="+mn-cs"/>
                      </a:endParaRPr>
                    </a:p>
                  </a:txBody>
                  <a:tcPr marL="84406" marR="84406"/>
                </a:tc>
              </a:tr>
              <a:tr h="5068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Tender</a:t>
                      </a:r>
                      <a:r>
                        <a:rPr lang="en-ZA" sz="1600" kern="1200" baseline="0" dirty="0" smtClean="0">
                          <a:solidFill>
                            <a:schemeClr val="tx2"/>
                          </a:solidFill>
                          <a:latin typeface="+mn-lt"/>
                          <a:ea typeface="+mn-ea"/>
                          <a:cs typeface="+mn-cs"/>
                        </a:rPr>
                        <a:t> Office – Pre-Qualification</a:t>
                      </a:r>
                      <a:endParaRPr lang="en-ZA" sz="1600" kern="1200" dirty="0">
                        <a:solidFill>
                          <a:schemeClr val="tx2"/>
                        </a:solidFill>
                        <a:latin typeface="+mn-lt"/>
                        <a:ea typeface="+mn-ea"/>
                        <a:cs typeface="+mn-cs"/>
                      </a:endParaRPr>
                    </a:p>
                  </a:txBody>
                  <a:tcPr marL="84406" marR="84406"/>
                </a:tc>
              </a:tr>
              <a:tr h="518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Value</a:t>
                      </a:r>
                      <a:r>
                        <a:rPr lang="en-ZA" sz="1600" kern="1200" baseline="0" dirty="0" smtClean="0">
                          <a:solidFill>
                            <a:schemeClr val="tx2"/>
                          </a:solidFill>
                          <a:latin typeface="+mn-lt"/>
                          <a:ea typeface="+mn-ea"/>
                          <a:cs typeface="+mn-cs"/>
                        </a:rPr>
                        <a:t> Delivery Planning – Price Evaluator</a:t>
                      </a:r>
                      <a:endParaRPr lang="en-ZA" sz="1600" kern="1200" dirty="0">
                        <a:solidFill>
                          <a:schemeClr val="tx2"/>
                        </a:solidFill>
                        <a:latin typeface="+mn-lt"/>
                        <a:ea typeface="+mn-ea"/>
                        <a:cs typeface="+mn-cs"/>
                      </a:endParaRPr>
                    </a:p>
                  </a:txBody>
                  <a:tcPr marL="84406" marR="84406"/>
                </a:tc>
              </a:tr>
              <a:tr h="518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B-BBEE</a:t>
                      </a:r>
                      <a:r>
                        <a:rPr lang="en-ZA" sz="1600" kern="1200" baseline="0" dirty="0" smtClean="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tr>
              <a:tr h="502022">
                <a:tc>
                  <a:txBody>
                    <a:bodyPr/>
                    <a:lstStyle/>
                    <a:p>
                      <a:pPr marL="0" algn="ctr" defTabSz="932962" rtl="0" eaLnBrk="1" latinLnBrk="0" hangingPunct="1"/>
                      <a:r>
                        <a:rPr lang="en-ZA" sz="2000" b="1" kern="1200" dirty="0" smtClean="0">
                          <a:solidFill>
                            <a:schemeClr val="bg1"/>
                          </a:solidFill>
                          <a:latin typeface="+mn-lt"/>
                          <a:ea typeface="+mn-ea"/>
                          <a:cs typeface="+mn-cs"/>
                        </a:rPr>
                        <a:t>SARS Business</a:t>
                      </a:r>
                      <a:r>
                        <a:rPr lang="en-ZA" sz="2000" b="1" kern="1200" baseline="0" dirty="0" smtClean="0">
                          <a:solidFill>
                            <a:schemeClr val="bg1"/>
                          </a:solidFill>
                          <a:latin typeface="+mn-lt"/>
                          <a:ea typeface="+mn-ea"/>
                          <a:cs typeface="+mn-cs"/>
                        </a:rPr>
                        <a:t> Unit</a:t>
                      </a:r>
                      <a:endParaRPr lang="en-ZA" sz="2000" b="1" kern="1200" dirty="0">
                        <a:solidFill>
                          <a:schemeClr val="bg1"/>
                        </a:solidFill>
                        <a:latin typeface="+mn-lt"/>
                        <a:ea typeface="+mn-ea"/>
                        <a:cs typeface="+mn-cs"/>
                      </a:endParaRPr>
                    </a:p>
                  </a:txBody>
                  <a:tcPr marL="84406" marR="84406">
                    <a:solidFill>
                      <a:schemeClr val="tx2"/>
                    </a:solidFill>
                  </a:tcPr>
                </a:tc>
              </a:tr>
              <a:tr h="523745">
                <a:tc>
                  <a:txBody>
                    <a:bodyPr/>
                    <a:lstStyle/>
                    <a:p>
                      <a:pPr marL="0" algn="l" defTabSz="932962" rtl="0" eaLnBrk="1" latinLnBrk="0" hangingPunct="1"/>
                      <a:r>
                        <a:rPr lang="en-ZA" sz="1600" kern="1200" baseline="0" dirty="0" smtClean="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tr>
              <a:tr h="530986">
                <a:tc>
                  <a:txBody>
                    <a:bodyPr/>
                    <a:lstStyle/>
                    <a:p>
                      <a:pPr marL="0" algn="l" defTabSz="932962" rtl="0" eaLnBrk="1" latinLnBrk="0" hangingPunct="1"/>
                      <a:r>
                        <a:rPr lang="en-ZA" sz="1600" kern="1200" dirty="0" smtClean="0">
                          <a:solidFill>
                            <a:schemeClr val="tx2"/>
                          </a:solidFill>
                          <a:latin typeface="+mn-lt"/>
                          <a:ea typeface="+mn-ea"/>
                          <a:cs typeface="+mn-cs"/>
                        </a:rPr>
                        <a:t>Technical</a:t>
                      </a:r>
                      <a:r>
                        <a:rPr lang="en-ZA" sz="1600" kern="1200" baseline="0" dirty="0" smtClean="0">
                          <a:solidFill>
                            <a:schemeClr val="tx2"/>
                          </a:solidFill>
                          <a:latin typeface="+mn-lt"/>
                          <a:ea typeface="+mn-ea"/>
                          <a:cs typeface="+mn-cs"/>
                        </a:rPr>
                        <a:t> Evaluators </a:t>
                      </a:r>
                      <a:endParaRPr lang="en-ZA" sz="1600" kern="1200" dirty="0">
                        <a:solidFill>
                          <a:schemeClr val="tx2"/>
                        </a:solidFill>
                        <a:latin typeface="+mn-lt"/>
                        <a:ea typeface="+mn-ea"/>
                        <a:cs typeface="+mn-cs"/>
                      </a:endParaRPr>
                    </a:p>
                  </a:txBody>
                  <a:tcPr marL="84406" marR="84406"/>
                </a:tc>
              </a:tr>
              <a:tr h="5020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475473">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r>
              <a:rPr lang="en-ZA" dirty="0" smtClean="0">
                <a:solidFill>
                  <a:schemeClr val="tx1"/>
                </a:solidFill>
              </a:rPr>
              <a:t> </a:t>
            </a:r>
            <a:fld id="{7ABC2798-EB18-44DC-8EE5-F31FF9AF6718}" type="slidenum">
              <a:rPr lang="en-ZA" smtClean="0">
                <a:solidFill>
                  <a:schemeClr val="tx1"/>
                </a:solidFill>
              </a:rPr>
              <a:pPr>
                <a:defRPr/>
              </a:pPr>
              <a:t>3</a:t>
            </a:fld>
            <a:endParaRPr lang="en-ZA" dirty="0">
              <a:solidFill>
                <a:schemeClr val="tx1"/>
              </a:solidFill>
            </a:endParaRP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30</a:t>
            </a:fld>
            <a:endParaRPr lang="en-ZA" dirty="0">
              <a:solidFill>
                <a:schemeClr val="tx1"/>
              </a:solidFill>
            </a:endParaRPr>
          </a:p>
        </p:txBody>
      </p:sp>
      <p:sp>
        <p:nvSpPr>
          <p:cNvPr id="14" name="Rectangle 43"/>
          <p:cNvSpPr>
            <a:spLocks noChangeArrowheads="1"/>
          </p:cNvSpPr>
          <p:nvPr/>
        </p:nvSpPr>
        <p:spPr bwMode="auto">
          <a:xfrm>
            <a:off x="398409" y="1298849"/>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1</a:t>
            </a:r>
            <a:endParaRPr lang="en-US" sz="1400" dirty="0">
              <a:solidFill>
                <a:schemeClr val="tx2"/>
              </a:solidFill>
            </a:endParaRPr>
          </a:p>
        </p:txBody>
      </p:sp>
      <p:sp>
        <p:nvSpPr>
          <p:cNvPr id="17" name="44 CuadroTexto"/>
          <p:cNvSpPr txBox="1"/>
          <p:nvPr/>
        </p:nvSpPr>
        <p:spPr>
          <a:xfrm>
            <a:off x="1794390" y="1298849"/>
            <a:ext cx="4529772" cy="1217940"/>
          </a:xfrm>
          <a:prstGeom prst="rect">
            <a:avLst/>
          </a:prstGeom>
          <a:noFill/>
          <a:ln w="15875">
            <a:solidFill>
              <a:schemeClr val="accent1"/>
            </a:solidFill>
          </a:ln>
          <a:effectLst/>
        </p:spPr>
        <p:txBody>
          <a:bodyPr lIns="0" tIns="0" rIns="0" bIns="0" anchor="ctr"/>
          <a:lstStyle/>
          <a:p>
            <a:pPr algn="l" fontAlgn="auto">
              <a:lnSpc>
                <a:spcPct val="150000"/>
              </a:lnSpc>
              <a:spcBef>
                <a:spcPts val="0"/>
              </a:spcBef>
              <a:spcAft>
                <a:spcPts val="0"/>
              </a:spcAft>
              <a:defRPr/>
            </a:pPr>
            <a:endParaRPr lang="en-US" sz="1200" dirty="0" smtClean="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B-BBEE Certificate  </a:t>
            </a: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SBD 6.1 </a:t>
            </a:r>
          </a:p>
          <a:p>
            <a:pPr marL="266700" indent="-171450" algn="l" fontAlgn="auto">
              <a:lnSpc>
                <a:spcPct val="150000"/>
              </a:lnSpc>
              <a:spcBef>
                <a:spcPts val="0"/>
              </a:spcBef>
              <a:spcAft>
                <a:spcPts val="0"/>
              </a:spcAft>
              <a:buFont typeface="Arial" pitchFamily="34" charset="0"/>
              <a:buChar char="•"/>
              <a:defRPr/>
            </a:pPr>
            <a:endParaRPr lang="en-US" sz="1200" dirty="0" smtClean="0">
              <a:solidFill>
                <a:schemeClr val="tx2"/>
              </a:solidFill>
            </a:endParaRPr>
          </a:p>
          <a:p>
            <a:pPr algn="l" fontAlgn="auto">
              <a:lnSpc>
                <a:spcPct val="150000"/>
              </a:lnSpc>
              <a:spcBef>
                <a:spcPts val="0"/>
              </a:spcBef>
              <a:spcAft>
                <a:spcPts val="0"/>
              </a:spcAft>
              <a:defRPr/>
            </a:pPr>
            <a:endParaRPr lang="en-US" sz="1200" dirty="0" smtClean="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19" name="Rectangle 43"/>
          <p:cNvSpPr>
            <a:spLocks noChangeArrowheads="1"/>
          </p:cNvSpPr>
          <p:nvPr/>
        </p:nvSpPr>
        <p:spPr bwMode="auto">
          <a:xfrm>
            <a:off x="442785" y="3101013"/>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2</a:t>
            </a:r>
            <a:endParaRPr lang="en-US" sz="1400" dirty="0">
              <a:solidFill>
                <a:schemeClr val="tx2"/>
              </a:solidFill>
            </a:endParaRPr>
          </a:p>
        </p:txBody>
      </p:sp>
      <p:sp>
        <p:nvSpPr>
          <p:cNvPr id="27" name="Rectangle 26"/>
          <p:cNvSpPr/>
          <p:nvPr/>
        </p:nvSpPr>
        <p:spPr>
          <a:xfrm>
            <a:off x="1794391" y="3101013"/>
            <a:ext cx="4529771" cy="612155"/>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US" sz="1200" dirty="0" smtClean="0">
                <a:solidFill>
                  <a:schemeClr val="tx2"/>
                </a:solidFill>
              </a:rPr>
              <a:t>Pricing Schedule</a:t>
            </a:r>
          </a:p>
          <a:p>
            <a:pPr marL="171450" indent="-171450">
              <a:lnSpc>
                <a:spcPct val="150000"/>
              </a:lnSpc>
              <a:buFont typeface="Arial" panose="020B0604020202020204" pitchFamily="34" charset="0"/>
              <a:buChar char="•"/>
            </a:pPr>
            <a:r>
              <a:rPr lang="en-US" sz="1200" dirty="0">
                <a:solidFill>
                  <a:schemeClr val="tx2"/>
                </a:solidFill>
              </a:rPr>
              <a:t> SBD 3.3</a:t>
            </a:r>
            <a:endParaRPr lang="en-US" sz="1200" dirty="0" smtClean="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a:t>
            </a:r>
            <a:r>
              <a:rPr lang="en-ZA" dirty="0" smtClean="0"/>
              <a:t>2: </a:t>
            </a:r>
            <a:r>
              <a:rPr lang="en-ZA" dirty="0"/>
              <a:t>Original/ Duplicate </a:t>
            </a:r>
          </a:p>
        </p:txBody>
      </p:sp>
      <p:sp>
        <p:nvSpPr>
          <p:cNvPr id="22" name="Rectangle 43"/>
          <p:cNvSpPr>
            <a:spLocks noChangeArrowheads="1"/>
          </p:cNvSpPr>
          <p:nvPr/>
        </p:nvSpPr>
        <p:spPr bwMode="auto">
          <a:xfrm>
            <a:off x="7335011" y="3101013"/>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95652" y="3158487"/>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35010" y="129884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4830" y="134014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 name="TextBox 3"/>
          <p:cNvSpPr txBox="1"/>
          <p:nvPr/>
        </p:nvSpPr>
        <p:spPr>
          <a:xfrm>
            <a:off x="1093076" y="5361708"/>
            <a:ext cx="7500106" cy="954107"/>
          </a:xfrm>
          <a:prstGeom prst="rect">
            <a:avLst/>
          </a:prstGeom>
          <a:noFill/>
        </p:spPr>
        <p:txBody>
          <a:bodyPr wrap="square" rtlCol="0">
            <a:spAutoFit/>
          </a:bodyPr>
          <a:lstStyle/>
          <a:p>
            <a:r>
              <a:rPr lang="en-ZA" sz="1400" b="1" dirty="0">
                <a:solidFill>
                  <a:srgbClr val="FF0000"/>
                </a:solidFill>
              </a:rPr>
              <a:t>Each file must be marked correctly and sealed separately for easy reference during the evaluation process. CD-ROM / USB marked with Bidder </a:t>
            </a:r>
            <a:r>
              <a:rPr lang="en-ZA" sz="1400" b="1" dirty="0" smtClean="0">
                <a:solidFill>
                  <a:srgbClr val="FF0000"/>
                </a:solidFill>
              </a:rPr>
              <a:t>Name.</a:t>
            </a:r>
          </a:p>
          <a:p>
            <a:endParaRPr lang="en-ZA" sz="1400" b="1" dirty="0">
              <a:solidFill>
                <a:srgbClr val="FF0000"/>
              </a:solidFill>
            </a:endParaRPr>
          </a:p>
          <a:p>
            <a:r>
              <a:rPr lang="en-ZA" sz="1400" b="1" dirty="0">
                <a:solidFill>
                  <a:srgbClr val="FF0000"/>
                </a:solidFill>
              </a:rPr>
              <a:t>Note: Bidders must use Lever Arch files to package proposals</a:t>
            </a:r>
            <a:r>
              <a:rPr lang="en-ZA" sz="1400" b="1" dirty="0" smtClean="0">
                <a:solidFill>
                  <a:srgbClr val="FF0000"/>
                </a:solidFill>
              </a:rPr>
              <a:t>.</a:t>
            </a:r>
            <a:endParaRPr lang="en-ZA" dirty="0"/>
          </a:p>
        </p:txBody>
      </p:sp>
      <p:sp>
        <p:nvSpPr>
          <p:cNvPr id="5" name="TextBox 4"/>
          <p:cNvSpPr txBox="1"/>
          <p:nvPr/>
        </p:nvSpPr>
        <p:spPr>
          <a:xfrm>
            <a:off x="440224" y="5454040"/>
            <a:ext cx="582649" cy="307777"/>
          </a:xfrm>
          <a:prstGeom prst="rect">
            <a:avLst/>
          </a:prstGeom>
          <a:noFill/>
        </p:spPr>
        <p:txBody>
          <a:bodyPr wrap="square" rtlCol="0">
            <a:spAutoFit/>
          </a:bodyPr>
          <a:lstStyle/>
          <a:p>
            <a:r>
              <a:rPr lang="en-ZA" sz="1400" b="1" dirty="0" smtClean="0">
                <a:solidFill>
                  <a:srgbClr val="FF0000"/>
                </a:solidFill>
              </a:rPr>
              <a:t>NB!</a:t>
            </a:r>
            <a:endParaRPr lang="en-ZA" sz="1400" b="1" dirty="0">
              <a:solidFill>
                <a:srgbClr val="FF0000"/>
              </a:solidFill>
            </a:endParaRPr>
          </a:p>
        </p:txBody>
      </p:sp>
      <p:sp>
        <p:nvSpPr>
          <p:cNvPr id="2" name="Footer Placeholder 1"/>
          <p:cNvSpPr>
            <a:spLocks noGrp="1"/>
          </p:cNvSpPr>
          <p:nvPr>
            <p:ph type="ftr" sz="quarter" idx="10"/>
          </p:nvPr>
        </p:nvSpPr>
        <p:spPr/>
        <p:txBody>
          <a:bodyPr/>
          <a:lstStyle/>
          <a:p>
            <a:pPr>
              <a:defRPr/>
            </a:pPr>
            <a:endParaRPr lang="en-ZA" dirty="0"/>
          </a:p>
        </p:txBody>
      </p:sp>
      <p:sp>
        <p:nvSpPr>
          <p:cNvPr id="15" name="Rectangle 43"/>
          <p:cNvSpPr>
            <a:spLocks noChangeArrowheads="1"/>
          </p:cNvSpPr>
          <p:nvPr/>
        </p:nvSpPr>
        <p:spPr bwMode="auto">
          <a:xfrm>
            <a:off x="388657" y="4279679"/>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3</a:t>
            </a:r>
            <a:endParaRPr lang="en-US" sz="1400" dirty="0">
              <a:solidFill>
                <a:schemeClr val="tx2"/>
              </a:solidFill>
            </a:endParaRPr>
          </a:p>
        </p:txBody>
      </p:sp>
      <p:sp>
        <p:nvSpPr>
          <p:cNvPr id="18" name="Rectangle 17"/>
          <p:cNvSpPr/>
          <p:nvPr/>
        </p:nvSpPr>
        <p:spPr>
          <a:xfrm>
            <a:off x="1794390" y="4276936"/>
            <a:ext cx="4529771" cy="889154"/>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ZA" sz="1200" dirty="0">
                <a:solidFill>
                  <a:schemeClr val="tx2"/>
                </a:solidFill>
              </a:rPr>
              <a:t>Three (3) most recent audited/ independently reviewed financial statements. 	</a:t>
            </a:r>
          </a:p>
          <a:p>
            <a:pPr marL="171450" indent="-171450">
              <a:lnSpc>
                <a:spcPct val="150000"/>
              </a:lnSpc>
              <a:buFont typeface="Arial" panose="020B0604020202020204" pitchFamily="34" charset="0"/>
              <a:buChar char="•"/>
            </a:pPr>
            <a:endParaRPr lang="en-US" sz="1200" dirty="0" smtClean="0">
              <a:solidFill>
                <a:schemeClr val="tx2"/>
              </a:solidFill>
            </a:endParaRPr>
          </a:p>
        </p:txBody>
      </p:sp>
      <p:sp>
        <p:nvSpPr>
          <p:cNvPr id="20" name="Rectangle 43"/>
          <p:cNvSpPr>
            <a:spLocks noChangeArrowheads="1"/>
          </p:cNvSpPr>
          <p:nvPr/>
        </p:nvSpPr>
        <p:spPr bwMode="auto">
          <a:xfrm>
            <a:off x="7405832" y="4274476"/>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1" name="Freeform 23"/>
          <p:cNvSpPr>
            <a:spLocks/>
          </p:cNvSpPr>
          <p:nvPr/>
        </p:nvSpPr>
        <p:spPr bwMode="auto">
          <a:xfrm>
            <a:off x="7595652" y="4303104"/>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extLst>
      <p:ext uri="{BB962C8B-B14F-4D97-AF65-F5344CB8AC3E}">
        <p14:creationId xmlns:p14="http://schemas.microsoft.com/office/powerpoint/2010/main" val="29692034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31</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SLA</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7</a:t>
            </a:r>
            <a:r>
              <a:rPr lang="en-ZA" sz="2000" b="1" dirty="0" smtClean="0">
                <a:solidFill>
                  <a:srgbClr val="BFBFBF"/>
                </a:solidFill>
              </a:rPr>
              <a:t>. </a:t>
            </a:r>
            <a:r>
              <a:rPr lang="en-ZA" sz="2000" b="1" dirty="0">
                <a:solidFill>
                  <a:srgbClr val="BFBFBF"/>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rgbClr val="FF0000"/>
                </a:solidFill>
              </a:rPr>
              <a:t>8</a:t>
            </a:r>
            <a:r>
              <a:rPr lang="en-ZA" sz="2000" b="1" dirty="0" smtClean="0">
                <a:solidFill>
                  <a:srgbClr val="FF0000"/>
                </a:solidFill>
              </a:rPr>
              <a:t>. </a:t>
            </a:r>
            <a:r>
              <a:rPr lang="en-ZA" sz="2000" b="1" dirty="0">
                <a:solidFill>
                  <a:srgbClr val="FF0000"/>
                </a:solidFill>
              </a:rPr>
              <a:t>Q&amp;A</a:t>
            </a:r>
            <a:endParaRPr lang="en-ZA" sz="1200" dirty="0">
              <a:solidFill>
                <a:srgbClr val="FF0000"/>
              </a:solidFill>
            </a:endParaRP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   Table of Content</a:t>
            </a: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32</a:t>
            </a:fld>
            <a:endParaRPr lang="en-ZA" dirty="0">
              <a:solidFill>
                <a:schemeClr val="tx1"/>
              </a:solidFill>
            </a:endParaRPr>
          </a:p>
        </p:txBody>
      </p:sp>
      <p:pic>
        <p:nvPicPr>
          <p:cNvPr id="7" name="Picture 7" descr="Questions"/>
          <p:cNvPicPr>
            <a:picLocks noChangeAspect="1" noChangeArrowheads="1"/>
          </p:cNvPicPr>
          <p:nvPr/>
        </p:nvPicPr>
        <p:blipFill>
          <a:blip r:embed="rId3"/>
          <a:srcRect/>
          <a:stretch>
            <a:fillRect/>
          </a:stretch>
        </p:blipFill>
        <p:spPr bwMode="auto">
          <a:xfrm>
            <a:off x="3132138" y="1628775"/>
            <a:ext cx="2447925" cy="3956050"/>
          </a:xfrm>
          <a:prstGeom prst="rect">
            <a:avLst/>
          </a:prstGeom>
          <a:noFill/>
          <a:ln w="9525">
            <a:noFill/>
            <a:miter lim="800000"/>
            <a:headEnd/>
            <a:tailEnd/>
          </a:ln>
        </p:spPr>
      </p:pic>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4</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rgbClr val="FF0000"/>
                </a:solidFill>
              </a:rPr>
              <a:t>2. RFP Timelines </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RFP Timelines</a:t>
            </a:r>
          </a:p>
        </p:txBody>
      </p:sp>
      <p:graphicFrame>
        <p:nvGraphicFramePr>
          <p:cNvPr id="2" name="Table 1"/>
          <p:cNvGraphicFramePr>
            <a:graphicFrameLocks noGrp="1"/>
          </p:cNvGraphicFramePr>
          <p:nvPr>
            <p:extLst>
              <p:ext uri="{D42A27DB-BD31-4B8C-83A1-F6EECF244321}">
                <p14:modId xmlns:p14="http://schemas.microsoft.com/office/powerpoint/2010/main" val="4013580808"/>
              </p:ext>
            </p:extLst>
          </p:nvPr>
        </p:nvGraphicFramePr>
        <p:xfrm>
          <a:off x="0" y="782322"/>
          <a:ext cx="9144000" cy="5650008"/>
        </p:xfrm>
        <a:graphic>
          <a:graphicData uri="http://schemas.openxmlformats.org/drawingml/2006/table">
            <a:tbl>
              <a:tblPr firstRow="1" bandRow="1">
                <a:tableStyleId>{5C22544A-7EE6-4342-B048-85BDC9FD1C3A}</a:tableStyleId>
              </a:tblPr>
              <a:tblGrid>
                <a:gridCol w="6004560"/>
                <a:gridCol w="3139440"/>
              </a:tblGrid>
              <a:tr h="6413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l"/>
                      <a:r>
                        <a:rPr lang="en-ZA" dirty="0" smtClean="0">
                          <a:solidFill>
                            <a:schemeClr val="tx2">
                              <a:lumMod val="75000"/>
                            </a:schemeClr>
                          </a:solidFill>
                        </a:rPr>
                        <a:t>DUE DATE</a:t>
                      </a:r>
                      <a:endParaRPr lang="en-ZA" dirty="0">
                        <a:solidFill>
                          <a:schemeClr val="tx2">
                            <a:lumMod val="75000"/>
                          </a:schemeClr>
                        </a:solidFill>
                      </a:endParaRPr>
                    </a:p>
                  </a:txBody>
                  <a:tcPr/>
                </a:tc>
              </a:tr>
              <a:tr h="834780">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RFP Advertisement in Government Tender Bulletin</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19 January 2018</a:t>
                      </a:r>
                      <a:endParaRPr lang="en-ZA" sz="1800" b="1" kern="1200" baseline="0" dirty="0">
                        <a:solidFill>
                          <a:schemeClr val="accent2">
                            <a:lumMod val="50000"/>
                          </a:schemeClr>
                        </a:solidFill>
                        <a:latin typeface="+mn-lt"/>
                        <a:ea typeface="+mn-ea"/>
                        <a:cs typeface="+mn-cs"/>
                      </a:endParaRPr>
                    </a:p>
                  </a:txBody>
                  <a:tcPr anchor="ctr"/>
                </a:tc>
              </a:tr>
              <a:tr h="834780">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Tender documents on SARS website </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22 January 2018</a:t>
                      </a:r>
                      <a:endParaRPr lang="en-ZA" sz="1800" b="1" kern="1200" baseline="0" dirty="0">
                        <a:solidFill>
                          <a:schemeClr val="accent2">
                            <a:lumMod val="50000"/>
                          </a:schemeClr>
                        </a:solidFill>
                        <a:latin typeface="+mn-lt"/>
                        <a:ea typeface="+mn-ea"/>
                        <a:cs typeface="+mn-cs"/>
                      </a:endParaRPr>
                    </a:p>
                  </a:txBody>
                  <a:tcPr anchor="ctr"/>
                </a:tc>
              </a:tr>
              <a:tr h="834780">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Non-compulsory briefing session</a:t>
                      </a:r>
                      <a:endParaRPr lang="en-ZA" sz="1800" b="1" kern="1200" baseline="0" dirty="0">
                        <a:solidFill>
                          <a:schemeClr val="accent2">
                            <a:lumMod val="50000"/>
                          </a:schemeClr>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30 January 2018, 14h00</a:t>
                      </a:r>
                      <a:endParaRPr lang="en-ZA" sz="1800" b="1" kern="1200" baseline="0" dirty="0">
                        <a:solidFill>
                          <a:schemeClr val="accent2">
                            <a:lumMod val="50000"/>
                          </a:schemeClr>
                        </a:solidFill>
                        <a:latin typeface="+mn-lt"/>
                        <a:ea typeface="+mn-ea"/>
                        <a:cs typeface="+mn-cs"/>
                      </a:endParaRPr>
                    </a:p>
                  </a:txBody>
                  <a:tcPr anchor="ctr"/>
                </a:tc>
              </a:tr>
              <a:tr h="834780">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Questions relating to RFP</a:t>
                      </a:r>
                      <a:endParaRPr lang="en-ZA" sz="1800" b="1" kern="1200" baseline="0" dirty="0">
                        <a:solidFill>
                          <a:schemeClr val="accent2">
                            <a:lumMod val="50000"/>
                          </a:schemeClr>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09 February 2018,</a:t>
                      </a:r>
                      <a:endParaRPr lang="en-ZA" sz="1800" b="1" kern="1200" baseline="0" dirty="0">
                        <a:solidFill>
                          <a:schemeClr val="accent2">
                            <a:lumMod val="50000"/>
                          </a:schemeClr>
                        </a:solidFill>
                        <a:latin typeface="+mn-lt"/>
                        <a:ea typeface="+mn-ea"/>
                        <a:cs typeface="+mn-cs"/>
                      </a:endParaRPr>
                    </a:p>
                  </a:txBody>
                  <a:tcPr anchor="ctr"/>
                </a:tc>
              </a:tr>
              <a:tr h="834780">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nchor="ctr"/>
                </a:tc>
                <a:tc>
                  <a:txBody>
                    <a:bodyPr/>
                    <a:lstStyle/>
                    <a:p>
                      <a:pPr algn="l"/>
                      <a:r>
                        <a:rPr lang="en-ZA" sz="1800" b="1" baseline="0" dirty="0" smtClean="0">
                          <a:solidFill>
                            <a:schemeClr val="accent2">
                              <a:lumMod val="50000"/>
                            </a:schemeClr>
                          </a:solidFill>
                        </a:rPr>
                        <a:t>21 February 2018</a:t>
                      </a:r>
                      <a:r>
                        <a:rPr lang="en-ZA" sz="1800" b="1" dirty="0" smtClean="0">
                          <a:solidFill>
                            <a:schemeClr val="accent2">
                              <a:lumMod val="50000"/>
                            </a:schemeClr>
                          </a:solidFill>
                        </a:rPr>
                        <a:t>, 11H00</a:t>
                      </a:r>
                      <a:endParaRPr lang="en-ZA" sz="1800" b="1" dirty="0">
                        <a:solidFill>
                          <a:schemeClr val="accent2">
                            <a:lumMod val="50000"/>
                          </a:schemeClr>
                        </a:solidFill>
                      </a:endParaRPr>
                    </a:p>
                  </a:txBody>
                  <a:tcPr anchor="ctr"/>
                </a:tc>
              </a:tr>
              <a:tr h="834780">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nchor="ctr"/>
                </a:tc>
                <a:tc>
                  <a:txBody>
                    <a:bodyPr/>
                    <a:lstStyle/>
                    <a:p>
                      <a:pPr algn="l"/>
                      <a:r>
                        <a:rPr lang="en-ZA" sz="1800" b="1" kern="1200" baseline="0" dirty="0" smtClean="0">
                          <a:solidFill>
                            <a:schemeClr val="tx2"/>
                          </a:solidFill>
                          <a:latin typeface="+mn-lt"/>
                          <a:ea typeface="+mn-ea"/>
                          <a:cs typeface="+mn-cs"/>
                        </a:rPr>
                        <a:t>April/ May 2018,</a:t>
                      </a:r>
                      <a:endParaRPr lang="en-ZA" sz="1800" b="1" kern="1200" baseline="0" dirty="0">
                        <a:solidFill>
                          <a:schemeClr val="tx2"/>
                        </a:solidFill>
                        <a:latin typeface="+mn-lt"/>
                        <a:ea typeface="+mn-ea"/>
                        <a:cs typeface="+mn-cs"/>
                      </a:endParaRPr>
                    </a:p>
                  </a:txBody>
                  <a:tcPr anchor="ct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5</a:t>
            </a:fld>
            <a:endParaRPr lang="en-ZA" dirty="0">
              <a:solidFill>
                <a:schemeClr val="tx1"/>
              </a:solidFill>
            </a:endParaRPr>
          </a:p>
        </p:txBody>
      </p:sp>
      <p:sp>
        <p:nvSpPr>
          <p:cNvPr id="3" name="Footer Placeholder 2"/>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6</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 </a:t>
            </a:r>
          </a:p>
          <a:p>
            <a:pPr marL="228600" indent="-228600">
              <a:lnSpc>
                <a:spcPct val="135000"/>
              </a:lnSpc>
              <a:spcBef>
                <a:spcPct val="75000"/>
              </a:spcBef>
              <a:spcAft>
                <a:spcPct val="10000"/>
              </a:spcAft>
              <a:buClr>
                <a:schemeClr val="accent1"/>
              </a:buClr>
            </a:pPr>
            <a:r>
              <a:rPr lang="en-ZA" sz="2000" b="1" dirty="0">
                <a:solidFill>
                  <a:srgbClr val="FF0000"/>
                </a:solidFill>
              </a:rPr>
              <a:t>3. </a:t>
            </a:r>
            <a:r>
              <a:rPr lang="en-ZA" sz="2000" b="1" dirty="0" smtClean="0">
                <a:solidFill>
                  <a:srgbClr val="FF0000"/>
                </a:solidFill>
              </a:rPr>
              <a:t>Background and </a:t>
            </a:r>
            <a:r>
              <a:rPr lang="en-ZA" sz="2000" b="1" dirty="0">
                <a:solidFill>
                  <a:srgbClr val="FF0000"/>
                </a:solidFill>
              </a:rPr>
              <a:t>Scope of </a:t>
            </a:r>
            <a:r>
              <a:rPr lang="en-ZA" sz="2000" b="1" dirty="0" smtClean="0">
                <a:solidFill>
                  <a:srgbClr val="FF0000"/>
                </a:solidFill>
              </a:rPr>
              <a:t>Work</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3415104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7</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a:t>
            </a:r>
            <a:endParaRPr lang="en-ZA" dirty="0"/>
          </a:p>
        </p:txBody>
      </p:sp>
      <p:sp>
        <p:nvSpPr>
          <p:cNvPr id="6" name="Rectangle 5"/>
          <p:cNvSpPr/>
          <p:nvPr/>
        </p:nvSpPr>
        <p:spPr>
          <a:xfrm>
            <a:off x="175259" y="799475"/>
            <a:ext cx="8686800" cy="3647152"/>
          </a:xfrm>
          <a:prstGeom prst="rect">
            <a:avLst/>
          </a:prstGeom>
        </p:spPr>
        <p:txBody>
          <a:bodyPr wrap="square">
            <a:spAutoFit/>
          </a:bodyPr>
          <a:lstStyle/>
          <a:p>
            <a:pPr marL="0" lvl="3" algn="just">
              <a:lnSpc>
                <a:spcPct val="150000"/>
              </a:lnSpc>
            </a:pPr>
            <a:r>
              <a:rPr lang="en-ZA" sz="1400" dirty="0">
                <a:solidFill>
                  <a:schemeClr val="tx2"/>
                </a:solidFill>
                <a:ea typeface="Times New Roman" pitchFamily="18" charset="0"/>
                <a:cs typeface="Tahoma" pitchFamily="34" charset="0"/>
              </a:rPr>
              <a:t>The SARS Remuneration Policy indicates that we strive to pay market related salaries to our staff as we compete for our skills in the National Market. The SARS pay bands and benefits are also benchmarked to the National market</a:t>
            </a:r>
            <a:r>
              <a:rPr lang="en-ZA" sz="1400" dirty="0" smtClean="0">
                <a:solidFill>
                  <a:schemeClr val="tx2"/>
                </a:solidFill>
                <a:ea typeface="Times New Roman" pitchFamily="18" charset="0"/>
                <a:cs typeface="Tahoma" pitchFamily="34" charset="0"/>
              </a:rPr>
              <a:t>.</a:t>
            </a:r>
          </a:p>
          <a:p>
            <a:pPr marL="0" lvl="3" algn="just">
              <a:lnSpc>
                <a:spcPct val="150000"/>
              </a:lnSpc>
            </a:pPr>
            <a:endParaRPr lang="en-ZA" sz="1400" dirty="0">
              <a:solidFill>
                <a:schemeClr val="tx2"/>
              </a:solidFill>
              <a:ea typeface="Times New Roman" pitchFamily="18" charset="0"/>
              <a:cs typeface="Tahoma" pitchFamily="34" charset="0"/>
            </a:endParaRPr>
          </a:p>
          <a:p>
            <a:pPr marL="0" lvl="3" algn="just">
              <a:lnSpc>
                <a:spcPct val="150000"/>
              </a:lnSpc>
            </a:pPr>
            <a:r>
              <a:rPr lang="en-ZA" sz="1400" dirty="0">
                <a:solidFill>
                  <a:schemeClr val="tx2"/>
                </a:solidFill>
                <a:ea typeface="Times New Roman" pitchFamily="18" charset="0"/>
                <a:cs typeface="Tahoma" pitchFamily="34" charset="0"/>
              </a:rPr>
              <a:t>SARS therefore needs to participate in reputable salary surveys with jobs that cover most of our internal jobs. The survey jobs should be graded to ensure matching to these jobs is done on similar levels to the SARS job grades. The Survey grade report and Market Movement report is used as input to populate the SARS annual pay bands for the different grades in SARS</a:t>
            </a:r>
            <a:r>
              <a:rPr lang="en-ZA" sz="1400" dirty="0" smtClean="0">
                <a:solidFill>
                  <a:schemeClr val="tx2"/>
                </a:solidFill>
                <a:ea typeface="Times New Roman" pitchFamily="18" charset="0"/>
                <a:cs typeface="Tahoma" pitchFamily="34" charset="0"/>
              </a:rPr>
              <a:t>.</a:t>
            </a:r>
          </a:p>
          <a:p>
            <a:pPr marL="0" lvl="3" algn="just">
              <a:lnSpc>
                <a:spcPct val="150000"/>
              </a:lnSpc>
            </a:pPr>
            <a:endParaRPr lang="en-ZA" sz="1400" dirty="0">
              <a:solidFill>
                <a:schemeClr val="tx2"/>
              </a:solidFill>
              <a:ea typeface="Times New Roman" pitchFamily="18" charset="0"/>
              <a:cs typeface="Tahoma" pitchFamily="34" charset="0"/>
            </a:endParaRPr>
          </a:p>
          <a:p>
            <a:pPr marL="0" lvl="3" algn="just">
              <a:lnSpc>
                <a:spcPct val="150000"/>
              </a:lnSpc>
            </a:pPr>
            <a:r>
              <a:rPr lang="en-ZA" sz="1400" dirty="0">
                <a:solidFill>
                  <a:schemeClr val="tx2"/>
                </a:solidFill>
                <a:ea typeface="Times New Roman" pitchFamily="18" charset="0"/>
                <a:cs typeface="Tahoma" pitchFamily="34" charset="0"/>
              </a:rPr>
              <a:t>SARS benefits are benchmarked through Benefits Surveys to ensure that the employee value proposition is attracting and retaining the skills we require for our business.</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2590587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8</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Scope of work</a:t>
            </a:r>
            <a:endParaRPr lang="en-ZA" dirty="0"/>
          </a:p>
        </p:txBody>
      </p:sp>
      <p:sp>
        <p:nvSpPr>
          <p:cNvPr id="4" name="Footer Placeholder 3"/>
          <p:cNvSpPr>
            <a:spLocks noGrp="1"/>
          </p:cNvSpPr>
          <p:nvPr>
            <p:ph type="ftr" sz="quarter" idx="10"/>
          </p:nvPr>
        </p:nvSpPr>
        <p:spPr/>
        <p:txBody>
          <a:bodyPr/>
          <a:lstStyle/>
          <a:p>
            <a:pPr>
              <a:defRPr/>
            </a:pPr>
            <a:endParaRPr lang="en-ZA" dirty="0"/>
          </a:p>
        </p:txBody>
      </p:sp>
      <p:graphicFrame>
        <p:nvGraphicFramePr>
          <p:cNvPr id="6" name="Object 5"/>
          <p:cNvGraphicFramePr>
            <a:graphicFrameLocks noChangeAspect="1"/>
          </p:cNvGraphicFramePr>
          <p:nvPr>
            <p:extLst>
              <p:ext uri="{D42A27DB-BD31-4B8C-83A1-F6EECF244321}">
                <p14:modId xmlns:p14="http://schemas.microsoft.com/office/powerpoint/2010/main" val="37164245"/>
              </p:ext>
            </p:extLst>
          </p:nvPr>
        </p:nvGraphicFramePr>
        <p:xfrm>
          <a:off x="751654" y="1140920"/>
          <a:ext cx="914400" cy="771525"/>
        </p:xfrm>
        <a:graphic>
          <a:graphicData uri="http://schemas.openxmlformats.org/presentationml/2006/ole">
            <mc:AlternateContent xmlns:mc="http://schemas.openxmlformats.org/markup-compatibility/2006">
              <mc:Choice xmlns:v="urn:schemas-microsoft-com:vml" Requires="v">
                <p:oleObj spid="_x0000_s88136" name="Acrobat Document" showAsIcon="1" r:id="rId4" imgW="914400" imgH="771480" progId="AcroExch.Document.7">
                  <p:embed/>
                </p:oleObj>
              </mc:Choice>
              <mc:Fallback>
                <p:oleObj name="Acrobat Document" showAsIcon="1" r:id="rId4" imgW="914400" imgH="771480" progId="AcroExch.Document.7">
                  <p:embed/>
                  <p:pic>
                    <p:nvPicPr>
                      <p:cNvPr id="0" name="Object 3"/>
                      <p:cNvPicPr>
                        <a:picLocks noChangeAspect="1" noChangeArrowheads="1"/>
                      </p:cNvPicPr>
                      <p:nvPr/>
                    </p:nvPicPr>
                    <p:blipFill>
                      <a:blip r:embed="rId5"/>
                      <a:srcRect/>
                      <a:stretch>
                        <a:fillRect/>
                      </a:stretch>
                    </p:blipFill>
                    <p:spPr bwMode="auto">
                      <a:xfrm>
                        <a:off x="751654" y="1140920"/>
                        <a:ext cx="9144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207086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rgbClr val="FF0000"/>
                </a:solidFill>
              </a:rPr>
              <a:t>4</a:t>
            </a:r>
            <a:r>
              <a:rPr lang="en-ZA" sz="2000" b="1" dirty="0" smtClean="0">
                <a:solidFill>
                  <a:srgbClr val="FF0000"/>
                </a:solidFill>
              </a:rPr>
              <a:t>. </a:t>
            </a:r>
            <a:r>
              <a:rPr lang="en-ZA" sz="2000" b="1" dirty="0">
                <a:solidFill>
                  <a:srgbClr val="FF0000"/>
                </a:solidFill>
              </a:rPr>
              <a:t>Bid </a:t>
            </a:r>
            <a:r>
              <a:rPr lang="en-ZA" sz="2000" b="1" dirty="0" smtClean="0">
                <a:solidFill>
                  <a:srgbClr val="FF0000"/>
                </a:solidFill>
              </a:rPr>
              <a:t>Evaluation Process</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9</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9.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soldiated performance scorecards 18 09 2007 v0 3">
  <a:themeElements>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Consoldiated performance scorecards 18 09 2007 v0 3">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soldiated performance scorecards 18 09 2007 v0 3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Consoldiated performance scorecards 18 09 2007 v0 3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Consoldiated performance scorecards 18 09 2007 v0 3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Consoldiated performance scorecards 18 09 2007 v0 3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Consoldiated performance scorecards 18 09 2007 v0 3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5AF35A-DDDE-4BBE-BDC4-6E9BF60451A6}">
  <ds:schemaRefs>
    <ds:schemaRef ds:uri="http://schemas.microsoft.com/sharepoint/v3/contenttype/forms"/>
  </ds:schemaRefs>
</ds:datastoreItem>
</file>

<file path=customXml/itemProps2.xml><?xml version="1.0" encoding="utf-8"?>
<ds:datastoreItem xmlns:ds="http://schemas.openxmlformats.org/officeDocument/2006/customXml" ds:itemID="{4F084604-662F-4271-A331-F95A5440E66C}">
  <ds:schemaRefs>
    <ds:schemaRef ds:uri="http://schemas.microsoft.com/office/2006/metadata/properties"/>
    <ds:schemaRef ds:uri="http://schemas.openxmlformats.org/package/2006/metadata/core-properties"/>
    <ds:schemaRef ds:uri="http://purl.org/dc/dcmitype/"/>
    <ds:schemaRef ds:uri="http://schemas.microsoft.com/office/2006/documentManagement/types"/>
    <ds:schemaRef ds:uri="http://www.w3.org/XML/1998/namespace"/>
    <ds:schemaRef ds:uri="http://purl.org/dc/terms/"/>
    <ds:schemaRef ds:uri="http://schemas.microsoft.com/office/infopath/2007/PartnerControls"/>
    <ds:schemaRef ds:uri="http://purl.org/dc/elements/1.1/"/>
  </ds:schemaRefs>
</ds:datastoreItem>
</file>

<file path=customXml/itemProps3.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61333</TotalTime>
  <Words>1972</Words>
  <Application>Microsoft Office PowerPoint</Application>
  <PresentationFormat>On-screen Show (4:3)</PresentationFormat>
  <Paragraphs>436</Paragraphs>
  <Slides>32</Slides>
  <Notes>32</Notes>
  <HiddenSlides>0</HiddenSlides>
  <MMClips>0</MMClips>
  <ScaleCrop>false</ScaleCrop>
  <HeadingPairs>
    <vt:vector size="6" baseType="variant">
      <vt:variant>
        <vt:lpstr>Theme</vt:lpstr>
      </vt:variant>
      <vt:variant>
        <vt:i4>3</vt:i4>
      </vt:variant>
      <vt:variant>
        <vt:lpstr>Embedded OLE Servers</vt:lpstr>
      </vt:variant>
      <vt:variant>
        <vt:i4>4</vt:i4>
      </vt:variant>
      <vt:variant>
        <vt:lpstr>Slide Titles</vt:lpstr>
      </vt:variant>
      <vt:variant>
        <vt:i4>32</vt:i4>
      </vt:variant>
    </vt:vector>
  </HeadingPairs>
  <TitlesOfParts>
    <vt:vector size="39" baseType="lpstr">
      <vt:lpstr>Template</vt:lpstr>
      <vt:lpstr>1_Consoldiated performance scorecards 18 09 2007 v0 3</vt:lpstr>
      <vt:lpstr>4_Template</vt:lpstr>
      <vt:lpstr>Adobe Acrobat Document</vt:lpstr>
      <vt:lpstr>Equation</vt:lpstr>
      <vt:lpstr>Microsoft Excel Worksheet</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Technical Requirements</vt:lpstr>
      <vt:lpstr>PowerPoint Presentation</vt:lpstr>
      <vt:lpstr>PowerPoint Presentation</vt:lpstr>
      <vt:lpstr>PowerPoint Presentation</vt:lpstr>
      <vt:lpstr>PowerPoint Presentation</vt:lpstr>
      <vt:lpstr>PowerPoint Presentation</vt:lpstr>
      <vt:lpstr>BEE = 20 Points</vt:lpstr>
      <vt:lpstr>Mandatory and Points Awarded for BBBEE Contribution</vt:lpstr>
      <vt:lpstr>BEE  Certificate -Amended Codes </vt:lpstr>
      <vt:lpstr>Use and acceptance of Affidavits </vt:lpstr>
      <vt:lpstr>PowerPoint Presentation</vt:lpstr>
      <vt:lpstr>PowerPoint Presentation</vt:lpstr>
      <vt:lpstr>Sub-contracting</vt:lpstr>
      <vt:lpstr>Joint Ventures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Mechel Mokgehle</cp:lastModifiedBy>
  <cp:revision>1136</cp:revision>
  <cp:lastPrinted>2018-01-30T10:47:42Z</cp:lastPrinted>
  <dcterms:created xsi:type="dcterms:W3CDTF">2010-07-28T18:35:53Z</dcterms:created>
  <dcterms:modified xsi:type="dcterms:W3CDTF">2018-01-30T14:12:30Z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